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6"/>
  </p:notesMasterIdLst>
  <p:sldIdLst>
    <p:sldId id="256" r:id="rId2"/>
    <p:sldId id="260" r:id="rId3"/>
    <p:sldId id="258" r:id="rId4"/>
    <p:sldId id="272" r:id="rId5"/>
    <p:sldId id="285" r:id="rId6"/>
    <p:sldId id="271" r:id="rId7"/>
    <p:sldId id="297" r:id="rId8"/>
    <p:sldId id="302" r:id="rId9"/>
    <p:sldId id="303" r:id="rId10"/>
    <p:sldId id="304" r:id="rId11"/>
    <p:sldId id="305" r:id="rId12"/>
    <p:sldId id="306" r:id="rId13"/>
    <p:sldId id="307" r:id="rId14"/>
    <p:sldId id="308" r:id="rId15"/>
    <p:sldId id="309" r:id="rId16"/>
    <p:sldId id="310" r:id="rId17"/>
    <p:sldId id="299" r:id="rId18"/>
    <p:sldId id="275" r:id="rId19"/>
    <p:sldId id="300" r:id="rId20"/>
    <p:sldId id="311" r:id="rId21"/>
    <p:sldId id="312" r:id="rId22"/>
    <p:sldId id="329" r:id="rId23"/>
    <p:sldId id="330" r:id="rId24"/>
    <p:sldId id="313" r:id="rId25"/>
    <p:sldId id="314" r:id="rId26"/>
    <p:sldId id="315" r:id="rId27"/>
    <p:sldId id="316" r:id="rId28"/>
    <p:sldId id="317" r:id="rId29"/>
    <p:sldId id="333" r:id="rId30"/>
    <p:sldId id="320" r:id="rId31"/>
    <p:sldId id="318" r:id="rId32"/>
    <p:sldId id="319" r:id="rId33"/>
    <p:sldId id="321" r:id="rId34"/>
    <p:sldId id="301" r:id="rId35"/>
    <p:sldId id="322" r:id="rId36"/>
    <p:sldId id="331" r:id="rId37"/>
    <p:sldId id="323" r:id="rId38"/>
    <p:sldId id="332" r:id="rId39"/>
    <p:sldId id="324" r:id="rId40"/>
    <p:sldId id="325" r:id="rId41"/>
    <p:sldId id="326" r:id="rId42"/>
    <p:sldId id="334" r:id="rId43"/>
    <p:sldId id="335" r:id="rId44"/>
    <p:sldId id="328" r:id="rId4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58500682-4596-4534-96BF-761577F12D53}">
          <p14:sldIdLst>
            <p14:sldId id="256"/>
            <p14:sldId id="260"/>
            <p14:sldId id="258"/>
            <p14:sldId id="272"/>
            <p14:sldId id="285"/>
            <p14:sldId id="271"/>
            <p14:sldId id="297"/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  <p14:sldId id="299"/>
            <p14:sldId id="275"/>
            <p14:sldId id="300"/>
            <p14:sldId id="311"/>
            <p14:sldId id="312"/>
            <p14:sldId id="329"/>
            <p14:sldId id="330"/>
            <p14:sldId id="313"/>
            <p14:sldId id="314"/>
            <p14:sldId id="315"/>
            <p14:sldId id="316"/>
            <p14:sldId id="317"/>
            <p14:sldId id="333"/>
            <p14:sldId id="320"/>
            <p14:sldId id="318"/>
            <p14:sldId id="319"/>
            <p14:sldId id="321"/>
            <p14:sldId id="301"/>
            <p14:sldId id="322"/>
            <p14:sldId id="331"/>
            <p14:sldId id="323"/>
            <p14:sldId id="332"/>
            <p14:sldId id="324"/>
            <p14:sldId id="325"/>
            <p14:sldId id="326"/>
            <p14:sldId id="334"/>
            <p14:sldId id="335"/>
            <p14:sldId id="32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84848"/>
    <a:srgbClr val="555555"/>
    <a:srgbClr val="CF3B4C"/>
    <a:srgbClr val="344F66"/>
    <a:srgbClr val="444444"/>
    <a:srgbClr val="5E5E5E"/>
    <a:srgbClr val="355067"/>
    <a:srgbClr val="D03C4D"/>
    <a:srgbClr val="375269"/>
    <a:srgbClr val="3853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382" autoAdjust="0"/>
    <p:restoredTop sz="96314" autoAdjust="0"/>
  </p:normalViewPr>
  <p:slideViewPr>
    <p:cSldViewPr snapToGrid="0">
      <p:cViewPr varScale="1">
        <p:scale>
          <a:sx n="63" d="100"/>
          <a:sy n="63" d="100"/>
        </p:scale>
        <p:origin x="904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28C92E-F6BC-41C6-ADE4-045FC7806329}" type="datetimeFigureOut">
              <a:rPr lang="zh-CN" altLang="en-US" smtClean="0"/>
              <a:t>2020-07-12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4EA62F-52E9-49A1-AF7F-BFF2F138A55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91670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083355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033389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图片 49">
            <a:extLst>
              <a:ext uri="{FF2B5EF4-FFF2-40B4-BE49-F238E27FC236}">
                <a16:creationId xmlns:a16="http://schemas.microsoft.com/office/drawing/2014/main" id="{A3B4FAF4-0D8D-47C7-B20A-02B89BA96E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 l="6659" t="6677" r="6720" b="6693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grpSp>
        <p:nvGrpSpPr>
          <p:cNvPr id="51" name="组合 50">
            <a:extLst>
              <a:ext uri="{FF2B5EF4-FFF2-40B4-BE49-F238E27FC236}">
                <a16:creationId xmlns:a16="http://schemas.microsoft.com/office/drawing/2014/main" id="{6612AB9C-7CAC-448E-B17D-6C9AD7117109}"/>
              </a:ext>
            </a:extLst>
          </p:cNvPr>
          <p:cNvGrpSpPr/>
          <p:nvPr userDrawn="1"/>
        </p:nvGrpSpPr>
        <p:grpSpPr>
          <a:xfrm>
            <a:off x="-4151" y="6748272"/>
            <a:ext cx="3001030" cy="109728"/>
            <a:chOff x="0" y="0"/>
            <a:chExt cx="3001030" cy="109728"/>
          </a:xfrm>
        </p:grpSpPr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992BB410-5033-474F-B791-C20480EE8E6C}"/>
                </a:ext>
              </a:extLst>
            </p:cNvPr>
            <p:cNvSpPr/>
            <p:nvPr/>
          </p:nvSpPr>
          <p:spPr>
            <a:xfrm flipV="1">
              <a:off x="0" y="0"/>
              <a:ext cx="1367596" cy="109728"/>
            </a:xfrm>
            <a:prstGeom prst="rect">
              <a:avLst/>
            </a:prstGeom>
            <a:solidFill>
              <a:srgbClr val="062845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69413CE5-7A06-4066-BC60-D08FA70694B4}"/>
                </a:ext>
              </a:extLst>
            </p:cNvPr>
            <p:cNvSpPr/>
            <p:nvPr/>
          </p:nvSpPr>
          <p:spPr>
            <a:xfrm flipV="1">
              <a:off x="1367596" y="0"/>
              <a:ext cx="1633434" cy="109728"/>
            </a:xfrm>
            <a:prstGeom prst="rect">
              <a:avLst/>
            </a:prstGeom>
            <a:solidFill>
              <a:srgbClr val="C70E23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F6AFCBEE-9FA5-41E1-B3D5-27E412C6C402}"/>
              </a:ext>
            </a:extLst>
          </p:cNvPr>
          <p:cNvGrpSpPr/>
          <p:nvPr userDrawn="1"/>
        </p:nvGrpSpPr>
        <p:grpSpPr>
          <a:xfrm>
            <a:off x="5993758" y="6748272"/>
            <a:ext cx="3001030" cy="109728"/>
            <a:chOff x="0" y="0"/>
            <a:chExt cx="3001030" cy="109728"/>
          </a:xfrm>
        </p:grpSpPr>
        <p:sp>
          <p:nvSpPr>
            <p:cNvPr id="55" name="矩形 54">
              <a:extLst>
                <a:ext uri="{FF2B5EF4-FFF2-40B4-BE49-F238E27FC236}">
                  <a16:creationId xmlns:a16="http://schemas.microsoft.com/office/drawing/2014/main" id="{556374CC-5710-4BA0-8B51-E3F3E8B116E2}"/>
                </a:ext>
              </a:extLst>
            </p:cNvPr>
            <p:cNvSpPr/>
            <p:nvPr/>
          </p:nvSpPr>
          <p:spPr>
            <a:xfrm flipV="1">
              <a:off x="0" y="0"/>
              <a:ext cx="1367596" cy="109728"/>
            </a:xfrm>
            <a:prstGeom prst="rect">
              <a:avLst/>
            </a:prstGeom>
            <a:solidFill>
              <a:srgbClr val="062845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矩形 55">
              <a:extLst>
                <a:ext uri="{FF2B5EF4-FFF2-40B4-BE49-F238E27FC236}">
                  <a16:creationId xmlns:a16="http://schemas.microsoft.com/office/drawing/2014/main" id="{CBB2D42F-3299-42AD-887D-58F575FEEA83}"/>
                </a:ext>
              </a:extLst>
            </p:cNvPr>
            <p:cNvSpPr/>
            <p:nvPr/>
          </p:nvSpPr>
          <p:spPr>
            <a:xfrm flipV="1">
              <a:off x="1367596" y="0"/>
              <a:ext cx="1633434" cy="109728"/>
            </a:xfrm>
            <a:prstGeom prst="rect">
              <a:avLst/>
            </a:prstGeom>
            <a:solidFill>
              <a:srgbClr val="C70E23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7" name="组合 56">
            <a:extLst>
              <a:ext uri="{FF2B5EF4-FFF2-40B4-BE49-F238E27FC236}">
                <a16:creationId xmlns:a16="http://schemas.microsoft.com/office/drawing/2014/main" id="{E269AE75-14CB-4307-A417-AE6F887A183E}"/>
              </a:ext>
            </a:extLst>
          </p:cNvPr>
          <p:cNvGrpSpPr/>
          <p:nvPr userDrawn="1"/>
        </p:nvGrpSpPr>
        <p:grpSpPr>
          <a:xfrm>
            <a:off x="2992728" y="6748272"/>
            <a:ext cx="3001030" cy="109728"/>
            <a:chOff x="0" y="0"/>
            <a:chExt cx="3001030" cy="109728"/>
          </a:xfrm>
        </p:grpSpPr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5858F192-30D5-402D-9437-780F7E0851D0}"/>
                </a:ext>
              </a:extLst>
            </p:cNvPr>
            <p:cNvSpPr/>
            <p:nvPr/>
          </p:nvSpPr>
          <p:spPr>
            <a:xfrm flipV="1">
              <a:off x="0" y="0"/>
              <a:ext cx="1367596" cy="109728"/>
            </a:xfrm>
            <a:prstGeom prst="rect">
              <a:avLst/>
            </a:prstGeom>
            <a:solidFill>
              <a:srgbClr val="062845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673BC2F2-E419-4488-B9D3-C7814C7DC294}"/>
                </a:ext>
              </a:extLst>
            </p:cNvPr>
            <p:cNvSpPr/>
            <p:nvPr/>
          </p:nvSpPr>
          <p:spPr>
            <a:xfrm flipV="1">
              <a:off x="1367596" y="0"/>
              <a:ext cx="1633434" cy="109728"/>
            </a:xfrm>
            <a:prstGeom prst="rect">
              <a:avLst/>
            </a:prstGeom>
            <a:solidFill>
              <a:srgbClr val="C70E23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0" name="组合 59">
            <a:extLst>
              <a:ext uri="{FF2B5EF4-FFF2-40B4-BE49-F238E27FC236}">
                <a16:creationId xmlns:a16="http://schemas.microsoft.com/office/drawing/2014/main" id="{C89E93EA-8A1A-431A-A046-53A4AD3A0B57}"/>
              </a:ext>
            </a:extLst>
          </p:cNvPr>
          <p:cNvGrpSpPr/>
          <p:nvPr userDrawn="1"/>
        </p:nvGrpSpPr>
        <p:grpSpPr>
          <a:xfrm>
            <a:off x="8994788" y="6748272"/>
            <a:ext cx="3197212" cy="109728"/>
            <a:chOff x="0" y="0"/>
            <a:chExt cx="3001030" cy="109728"/>
          </a:xfrm>
        </p:grpSpPr>
        <p:sp>
          <p:nvSpPr>
            <p:cNvPr id="61" name="矩形 60">
              <a:extLst>
                <a:ext uri="{FF2B5EF4-FFF2-40B4-BE49-F238E27FC236}">
                  <a16:creationId xmlns:a16="http://schemas.microsoft.com/office/drawing/2014/main" id="{6537377D-08D0-4F62-8892-61934B111714}"/>
                </a:ext>
              </a:extLst>
            </p:cNvPr>
            <p:cNvSpPr/>
            <p:nvPr/>
          </p:nvSpPr>
          <p:spPr>
            <a:xfrm flipV="1">
              <a:off x="0" y="0"/>
              <a:ext cx="1367596" cy="109728"/>
            </a:xfrm>
            <a:prstGeom prst="rect">
              <a:avLst/>
            </a:prstGeom>
            <a:solidFill>
              <a:srgbClr val="062845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4FF8F0A7-4B30-457B-836E-BF27D90D0825}"/>
                </a:ext>
              </a:extLst>
            </p:cNvPr>
            <p:cNvSpPr/>
            <p:nvPr/>
          </p:nvSpPr>
          <p:spPr>
            <a:xfrm flipV="1">
              <a:off x="1367596" y="0"/>
              <a:ext cx="1633434" cy="109728"/>
            </a:xfrm>
            <a:prstGeom prst="rect">
              <a:avLst/>
            </a:prstGeom>
            <a:solidFill>
              <a:srgbClr val="C70E23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3" name="图片 62">
            <a:extLst>
              <a:ext uri="{FF2B5EF4-FFF2-40B4-BE49-F238E27FC236}">
                <a16:creationId xmlns:a16="http://schemas.microsoft.com/office/drawing/2014/main" id="{6BF270C6-BACE-48B2-8185-014E46D97E9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0284" y="-210898"/>
            <a:ext cx="2690446" cy="1513197"/>
          </a:xfrm>
          <a:prstGeom prst="rect">
            <a:avLst/>
          </a:prstGeom>
        </p:spPr>
      </p:pic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F2A08996-C8C7-4D8E-B105-6056D189A400}"/>
              </a:ext>
            </a:extLst>
          </p:cNvPr>
          <p:cNvCxnSpPr/>
          <p:nvPr userDrawn="1"/>
        </p:nvCxnSpPr>
        <p:spPr bwMode="auto">
          <a:xfrm>
            <a:off x="1145215" y="883628"/>
            <a:ext cx="956906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444444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157824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408CD59B-5FCF-4003-A91C-A10DC4E3F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92A1ED1-1F8F-4592-9D0E-0C126A6555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C62C71D-338C-45AB-A403-22EB9EC0A7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6C00F5-FCF0-4349-83A1-01C5FA13001E}" type="datetimeFigureOut">
              <a:rPr lang="zh-CN" altLang="en-US" smtClean="0"/>
              <a:t>2020-07-12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A87FB30-F7FA-41F9-BA62-DCABE16999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2F7EF38-34FB-41CA-852B-F40CAEA4C2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F67CC6-4928-458E-94BA-DE18EA2C27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40349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9F3B29DC-3C1E-4571-B68A-E25EFD3B076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 l="6659" t="6677" r="6720" b="6693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C774C83-6782-48C9-98AF-F1BC764DBC7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97" t="24071" r="37290" b="24627"/>
          <a:stretch/>
        </p:blipFill>
        <p:spPr>
          <a:xfrm>
            <a:off x="5359400" y="536575"/>
            <a:ext cx="1473200" cy="1679326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FAE64323-C918-4DDA-8DE5-3A39BDC59763}"/>
              </a:ext>
            </a:extLst>
          </p:cNvPr>
          <p:cNvSpPr txBox="1"/>
          <p:nvPr/>
        </p:nvSpPr>
        <p:spPr>
          <a:xfrm>
            <a:off x="2328445" y="2492976"/>
            <a:ext cx="753510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6600" b="1" dirty="0">
                <a:solidFill>
                  <a:srgbClr val="484848"/>
                </a:solidFill>
                <a:cs typeface="+mn-ea"/>
                <a:sym typeface="+mn-lt"/>
              </a:rPr>
              <a:t>数据库实训展示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AA5FC903-C042-4D22-8A82-DA8EF344EFC5}"/>
              </a:ext>
            </a:extLst>
          </p:cNvPr>
          <p:cNvSpPr txBox="1"/>
          <p:nvPr/>
        </p:nvSpPr>
        <p:spPr>
          <a:xfrm>
            <a:off x="2477070" y="4026902"/>
            <a:ext cx="72378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000" dirty="0">
                <a:solidFill>
                  <a:srgbClr val="484848"/>
                </a:solidFill>
                <a:cs typeface="+mn-ea"/>
                <a:sym typeface="+mn-lt"/>
              </a:rPr>
              <a:t>DATABASE TRAINING EXHIBITION</a:t>
            </a:r>
            <a:endParaRPr lang="zh-CN" altLang="en-US" sz="2000" dirty="0">
              <a:solidFill>
                <a:srgbClr val="484848"/>
              </a:solidFill>
              <a:cs typeface="+mn-ea"/>
              <a:sym typeface="+mn-lt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08DC3E3B-3D7C-4EF5-8B63-EE3E5B39BE39}"/>
              </a:ext>
            </a:extLst>
          </p:cNvPr>
          <p:cNvSpPr txBox="1"/>
          <p:nvPr/>
        </p:nvSpPr>
        <p:spPr>
          <a:xfrm>
            <a:off x="4155733" y="4896280"/>
            <a:ext cx="37284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rgbClr val="484848"/>
                </a:solidFill>
                <a:cs typeface="+mn-ea"/>
                <a:sym typeface="+mn-lt"/>
              </a:rPr>
              <a:t>软件学院 软件四班</a:t>
            </a:r>
          </a:p>
          <a:p>
            <a:pPr algn="dist"/>
            <a:r>
              <a:rPr lang="zh-CN" altLang="en-US" dirty="0">
                <a:solidFill>
                  <a:srgbClr val="484848"/>
                </a:solidFill>
                <a:cs typeface="+mn-ea"/>
                <a:sym typeface="+mn-lt"/>
              </a:rPr>
              <a:t>马熙弘	刘  柽 	骆家森	温灿雄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B6D91718-7C03-4496-9D75-5412335226DA}"/>
              </a:ext>
            </a:extLst>
          </p:cNvPr>
          <p:cNvSpPr txBox="1"/>
          <p:nvPr/>
        </p:nvSpPr>
        <p:spPr>
          <a:xfrm>
            <a:off x="4442734" y="6013648"/>
            <a:ext cx="17179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rgbClr val="484848"/>
                </a:solidFill>
                <a:cs typeface="+mn-ea"/>
                <a:sym typeface="+mn-lt"/>
              </a:rPr>
              <a:t>答辩人：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6FCB4093-774F-446C-81DC-029795C63C9F}"/>
              </a:ext>
            </a:extLst>
          </p:cNvPr>
          <p:cNvSpPr txBox="1"/>
          <p:nvPr/>
        </p:nvSpPr>
        <p:spPr>
          <a:xfrm>
            <a:off x="7153272" y="6013648"/>
            <a:ext cx="12824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rgbClr val="484848"/>
                </a:solidFill>
                <a:cs typeface="+mn-ea"/>
                <a:sym typeface="+mn-lt"/>
              </a:rPr>
              <a:t>老师：杨磊</a:t>
            </a: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D07425EA-91E3-494B-ACFF-1B824A8EE4C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0298" y="5888769"/>
            <a:ext cx="769973" cy="433059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1715AEF4-89BE-48C4-B1B2-AE2EEA59D88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804" y="5888769"/>
            <a:ext cx="769257" cy="432656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FE2DE64C-4B43-49F1-9FF0-6AF4CB3B4DDA}"/>
              </a:ext>
            </a:extLst>
          </p:cNvPr>
          <p:cNvGrpSpPr/>
          <p:nvPr/>
        </p:nvGrpSpPr>
        <p:grpSpPr>
          <a:xfrm>
            <a:off x="-1" y="3794229"/>
            <a:ext cx="12195977" cy="71730"/>
            <a:chOff x="-1" y="3794229"/>
            <a:chExt cx="12195977" cy="71730"/>
          </a:xfrm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714E2647-81FC-4C15-842A-CC557B11C546}"/>
                </a:ext>
              </a:extLst>
            </p:cNvPr>
            <p:cNvSpPr/>
            <p:nvPr/>
          </p:nvSpPr>
          <p:spPr>
            <a:xfrm>
              <a:off x="-1" y="3794229"/>
              <a:ext cx="1316485" cy="71730"/>
            </a:xfrm>
            <a:prstGeom prst="rect">
              <a:avLst/>
            </a:prstGeom>
            <a:solidFill>
              <a:srgbClr val="062845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E9599FE8-5AB4-49CA-9CBF-A5A67E44283E}"/>
                </a:ext>
              </a:extLst>
            </p:cNvPr>
            <p:cNvSpPr/>
            <p:nvPr/>
          </p:nvSpPr>
          <p:spPr>
            <a:xfrm>
              <a:off x="1304630" y="3794229"/>
              <a:ext cx="1572388" cy="71730"/>
            </a:xfrm>
            <a:prstGeom prst="rect">
              <a:avLst/>
            </a:prstGeom>
            <a:solidFill>
              <a:srgbClr val="C70E23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A5B519EC-9FFA-4465-8EE8-112CBECAB1C3}"/>
                </a:ext>
              </a:extLst>
            </p:cNvPr>
            <p:cNvSpPr/>
            <p:nvPr/>
          </p:nvSpPr>
          <p:spPr>
            <a:xfrm>
              <a:off x="2877018" y="3794229"/>
              <a:ext cx="1316485" cy="71730"/>
            </a:xfrm>
            <a:prstGeom prst="rect">
              <a:avLst/>
            </a:prstGeom>
            <a:solidFill>
              <a:srgbClr val="062845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BE54C905-3CFC-44CF-97E6-F60D0ABF4F26}"/>
                </a:ext>
              </a:extLst>
            </p:cNvPr>
            <p:cNvSpPr/>
            <p:nvPr/>
          </p:nvSpPr>
          <p:spPr>
            <a:xfrm>
              <a:off x="4181649" y="3794229"/>
              <a:ext cx="1572388" cy="71730"/>
            </a:xfrm>
            <a:prstGeom prst="rect">
              <a:avLst/>
            </a:prstGeom>
            <a:solidFill>
              <a:srgbClr val="C70E23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B894C46E-1190-4995-A2CD-090F3037BB82}"/>
                </a:ext>
              </a:extLst>
            </p:cNvPr>
            <p:cNvSpPr/>
            <p:nvPr/>
          </p:nvSpPr>
          <p:spPr>
            <a:xfrm>
              <a:off x="5754037" y="3794229"/>
              <a:ext cx="1316485" cy="71730"/>
            </a:xfrm>
            <a:prstGeom prst="rect">
              <a:avLst/>
            </a:prstGeom>
            <a:solidFill>
              <a:srgbClr val="062845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F639BB04-0FC6-44FC-A9DD-10203C795D4E}"/>
                </a:ext>
              </a:extLst>
            </p:cNvPr>
            <p:cNvSpPr/>
            <p:nvPr/>
          </p:nvSpPr>
          <p:spPr>
            <a:xfrm>
              <a:off x="7058668" y="3794229"/>
              <a:ext cx="1572388" cy="71730"/>
            </a:xfrm>
            <a:prstGeom prst="rect">
              <a:avLst/>
            </a:prstGeom>
            <a:solidFill>
              <a:srgbClr val="C70E23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126294C3-4510-423F-91C9-CFB81F4C06DA}"/>
                </a:ext>
              </a:extLst>
            </p:cNvPr>
            <p:cNvSpPr/>
            <p:nvPr/>
          </p:nvSpPr>
          <p:spPr>
            <a:xfrm>
              <a:off x="8631056" y="3794229"/>
              <a:ext cx="1316485" cy="71730"/>
            </a:xfrm>
            <a:prstGeom prst="rect">
              <a:avLst/>
            </a:prstGeom>
            <a:solidFill>
              <a:srgbClr val="062845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1AA23EDA-2145-4429-9291-BCEFE412F9F5}"/>
                </a:ext>
              </a:extLst>
            </p:cNvPr>
            <p:cNvSpPr/>
            <p:nvPr/>
          </p:nvSpPr>
          <p:spPr>
            <a:xfrm>
              <a:off x="9935687" y="3794229"/>
              <a:ext cx="1572388" cy="71730"/>
            </a:xfrm>
            <a:prstGeom prst="rect">
              <a:avLst/>
            </a:prstGeom>
            <a:solidFill>
              <a:srgbClr val="C70E23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5124E841-AC0D-4F4A-BD21-A7ED49971213}"/>
                </a:ext>
              </a:extLst>
            </p:cNvPr>
            <p:cNvSpPr/>
            <p:nvPr/>
          </p:nvSpPr>
          <p:spPr>
            <a:xfrm>
              <a:off x="11508076" y="3794229"/>
              <a:ext cx="687900" cy="71730"/>
            </a:xfrm>
            <a:prstGeom prst="rect">
              <a:avLst/>
            </a:prstGeom>
            <a:solidFill>
              <a:srgbClr val="062845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98321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 tmFilter="0,0; .5, 1; 1, 1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3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8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300"/>
                            </p:stCondLst>
                            <p:childTnLst>
                              <p:par>
                                <p:cTn id="2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800"/>
                            </p:stCondLst>
                            <p:childTnLst>
                              <p:par>
                                <p:cTn id="3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  <p:bldP spid="20" grpId="0"/>
      <p:bldP spid="2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Box 42">
            <a:extLst>
              <a:ext uri="{FF2B5EF4-FFF2-40B4-BE49-F238E27FC236}">
                <a16:creationId xmlns:a16="http://schemas.microsoft.com/office/drawing/2014/main" id="{C744FDB5-A297-4774-A339-9BEDE506B9D4}"/>
              </a:ext>
            </a:extLst>
          </p:cNvPr>
          <p:cNvSpPr txBox="1"/>
          <p:nvPr/>
        </p:nvSpPr>
        <p:spPr>
          <a:xfrm>
            <a:off x="1311470" y="315858"/>
            <a:ext cx="3649369" cy="43088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t" anchorCtr="0" compatLnSpc="1">
            <a:spAutoFit/>
          </a:bodyPr>
          <a:lstStyle>
            <a:defPPr>
              <a:defRPr lang="zh-CN"/>
            </a:defPPr>
            <a:lvl1pPr marL="0" marR="0" lvl="0" indent="0" defTabSz="914400" eaLnBrk="1" latinLnBrk="0" hangingPunct="1">
              <a:lnSpc>
                <a:spcPct val="100000"/>
              </a:lnSpc>
              <a:buClrTx/>
              <a:buSzTx/>
              <a:buFontTx/>
              <a:buNone/>
              <a:defRPr kumimoji="0" sz="2800" b="1" i="0" u="none" strike="noStrike" cap="none" normalizeH="0" baseline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defRPr>
            </a:lvl1pPr>
          </a:lstStyle>
          <a:p>
            <a:r>
              <a:rPr lang="zh-CN" altLang="en-US" b="0" dirty="0">
                <a:solidFill>
                  <a:srgbClr val="444444"/>
                </a:solidFill>
                <a:latin typeface="+mn-lt"/>
                <a:ea typeface="+mn-ea"/>
                <a:cs typeface="+mn-ea"/>
                <a:sym typeface="+mn-lt"/>
              </a:rPr>
              <a:t>搜索界面</a:t>
            </a:r>
          </a:p>
        </p:txBody>
      </p:sp>
      <p:sp>
        <p:nvSpPr>
          <p:cNvPr id="49" name="TextBox 2">
            <a:extLst>
              <a:ext uri="{FF2B5EF4-FFF2-40B4-BE49-F238E27FC236}">
                <a16:creationId xmlns:a16="http://schemas.microsoft.com/office/drawing/2014/main" id="{E1BD46FB-16A0-44E6-B84F-0F044A04F134}"/>
              </a:ext>
            </a:extLst>
          </p:cNvPr>
          <p:cNvSpPr txBox="1"/>
          <p:nvPr/>
        </p:nvSpPr>
        <p:spPr>
          <a:xfrm>
            <a:off x="667186" y="2063594"/>
            <a:ext cx="5306894" cy="27156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在各个页面的搜索框输入物品名称，点击搜索按钮，网页向数据库查询物品名称，数据库返回目标物品的数据。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然后跳转到全部物品页面上显示搜索到的具体物品图片、价格等简略信息。图片和物品名称是超链接，点击可以打开物品详情页面。</a:t>
            </a:r>
          </a:p>
        </p:txBody>
      </p:sp>
      <p:sp>
        <p:nvSpPr>
          <p:cNvPr id="78" name="文本框 77">
            <a:extLst>
              <a:ext uri="{FF2B5EF4-FFF2-40B4-BE49-F238E27FC236}">
                <a16:creationId xmlns:a16="http://schemas.microsoft.com/office/drawing/2014/main" id="{473049D9-43EA-4BD7-9FED-3A325BB0F77D}"/>
              </a:ext>
            </a:extLst>
          </p:cNvPr>
          <p:cNvSpPr txBox="1"/>
          <p:nvPr/>
        </p:nvSpPr>
        <p:spPr>
          <a:xfrm>
            <a:off x="8633925" y="4872170"/>
            <a:ext cx="1866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搜索界面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D59C08B-1C36-46B7-AA7D-9ADF7CA5BB8B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9914" y="1968086"/>
            <a:ext cx="5274310" cy="24739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09797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4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Box 42">
            <a:extLst>
              <a:ext uri="{FF2B5EF4-FFF2-40B4-BE49-F238E27FC236}">
                <a16:creationId xmlns:a16="http://schemas.microsoft.com/office/drawing/2014/main" id="{C744FDB5-A297-4774-A339-9BEDE506B9D4}"/>
              </a:ext>
            </a:extLst>
          </p:cNvPr>
          <p:cNvSpPr txBox="1"/>
          <p:nvPr/>
        </p:nvSpPr>
        <p:spPr>
          <a:xfrm>
            <a:off x="1311470" y="315858"/>
            <a:ext cx="3649369" cy="43088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t" anchorCtr="0" compatLnSpc="1">
            <a:spAutoFit/>
          </a:bodyPr>
          <a:lstStyle>
            <a:defPPr>
              <a:defRPr lang="zh-CN"/>
            </a:defPPr>
            <a:lvl1pPr marL="0" marR="0" lvl="0" indent="0" defTabSz="914400" eaLnBrk="1" latinLnBrk="0" hangingPunct="1">
              <a:lnSpc>
                <a:spcPct val="100000"/>
              </a:lnSpc>
              <a:buClrTx/>
              <a:buSzTx/>
              <a:buFontTx/>
              <a:buNone/>
              <a:defRPr kumimoji="0" sz="2800" b="1" i="0" u="none" strike="noStrike" cap="none" normalizeH="0" baseline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defRPr>
            </a:lvl1pPr>
          </a:lstStyle>
          <a:p>
            <a:r>
              <a:rPr lang="zh-CN" altLang="en-US" b="0" dirty="0">
                <a:solidFill>
                  <a:srgbClr val="444444"/>
                </a:solidFill>
                <a:latin typeface="+mn-lt"/>
                <a:ea typeface="+mn-ea"/>
                <a:cs typeface="+mn-ea"/>
                <a:sym typeface="+mn-lt"/>
              </a:rPr>
              <a:t>物品详情页面</a:t>
            </a:r>
          </a:p>
        </p:txBody>
      </p:sp>
      <p:sp>
        <p:nvSpPr>
          <p:cNvPr id="49" name="TextBox 2">
            <a:extLst>
              <a:ext uri="{FF2B5EF4-FFF2-40B4-BE49-F238E27FC236}">
                <a16:creationId xmlns:a16="http://schemas.microsoft.com/office/drawing/2014/main" id="{E1BD46FB-16A0-44E6-B84F-0F044A04F134}"/>
              </a:ext>
            </a:extLst>
          </p:cNvPr>
          <p:cNvSpPr txBox="1"/>
          <p:nvPr/>
        </p:nvSpPr>
        <p:spPr>
          <a:xfrm>
            <a:off x="714461" y="1595990"/>
            <a:ext cx="5306894" cy="44862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从首页、全部物品页、求物品页、购物车、个人中心的个人创建物品处，点击物品卡片，都能跳转到物品详情页。</a:t>
            </a:r>
          </a:p>
          <a:p>
            <a:pPr algn="just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物品详情页面也有导航栏：“首页”、“全部物品”、“求物品”、“购物车”、“个人中心”和搜索框。</a:t>
            </a:r>
          </a:p>
          <a:p>
            <a:pPr algn="just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下方为物品具体描述：左为物品封面图；中为物品名称、物品所属分类、和文字物品描述，再往下是用户选填的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3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张物品描述图；右为物品发布人的信息，包括联系方式、校区、宿舍、学院等。</a:t>
            </a: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>
              <a:lnSpc>
                <a:spcPct val="150000"/>
              </a:lnSpc>
            </a:pP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加入购物车按钮，点击可将物品加入购物车。</a:t>
            </a:r>
          </a:p>
          <a:p>
            <a:pPr algn="just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有一个“立即联系”按钮。如果用户有意愿购买，可立即线上进行联系，也可根据右侧联系方式进行线下联系交易。</a:t>
            </a:r>
          </a:p>
          <a:p>
            <a:pPr algn="just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点击“立即联系”按钮，会弹出聊天框，用户可在线交流，聊天框功能强大，可发送文字、图片、聊天表情，聊天信息实时更新。</a:t>
            </a:r>
          </a:p>
          <a:p>
            <a:pPr algn="just">
              <a:lnSpc>
                <a:spcPct val="150000"/>
              </a:lnSpc>
            </a:pP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8" name="文本框 77">
            <a:extLst>
              <a:ext uri="{FF2B5EF4-FFF2-40B4-BE49-F238E27FC236}">
                <a16:creationId xmlns:a16="http://schemas.microsoft.com/office/drawing/2014/main" id="{473049D9-43EA-4BD7-9FED-3A325BB0F77D}"/>
              </a:ext>
            </a:extLst>
          </p:cNvPr>
          <p:cNvSpPr txBox="1"/>
          <p:nvPr/>
        </p:nvSpPr>
        <p:spPr>
          <a:xfrm>
            <a:off x="8008775" y="6068941"/>
            <a:ext cx="2488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物品详情页面 聊天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B19ACF9-A03A-4360-98B5-0B548975D73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481963" y="1039590"/>
            <a:ext cx="4742764" cy="229504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4A515CC-B21E-4DE0-8934-61DB72ADC59B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1963" y="3429000"/>
            <a:ext cx="4742764" cy="251896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05628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4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Box 42">
            <a:extLst>
              <a:ext uri="{FF2B5EF4-FFF2-40B4-BE49-F238E27FC236}">
                <a16:creationId xmlns:a16="http://schemas.microsoft.com/office/drawing/2014/main" id="{C744FDB5-A297-4774-A339-9BEDE506B9D4}"/>
              </a:ext>
            </a:extLst>
          </p:cNvPr>
          <p:cNvSpPr txBox="1"/>
          <p:nvPr/>
        </p:nvSpPr>
        <p:spPr>
          <a:xfrm>
            <a:off x="1311470" y="315858"/>
            <a:ext cx="3649369" cy="43088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t" anchorCtr="0" compatLnSpc="1">
            <a:spAutoFit/>
          </a:bodyPr>
          <a:lstStyle>
            <a:defPPr>
              <a:defRPr lang="zh-CN"/>
            </a:defPPr>
            <a:lvl1pPr marL="0" marR="0" lvl="0" indent="0" defTabSz="914400" eaLnBrk="1" latinLnBrk="0" hangingPunct="1">
              <a:lnSpc>
                <a:spcPct val="100000"/>
              </a:lnSpc>
              <a:buClrTx/>
              <a:buSzTx/>
              <a:buFontTx/>
              <a:buNone/>
              <a:defRPr kumimoji="0" sz="2800" b="1" i="0" u="none" strike="noStrike" cap="none" normalizeH="0" baseline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defRPr>
            </a:lvl1pPr>
          </a:lstStyle>
          <a:p>
            <a:r>
              <a:rPr lang="zh-CN" altLang="en-US" b="0" dirty="0">
                <a:solidFill>
                  <a:srgbClr val="444444"/>
                </a:solidFill>
                <a:latin typeface="+mn-lt"/>
                <a:ea typeface="+mn-ea"/>
                <a:cs typeface="+mn-ea"/>
                <a:sym typeface="+mn-lt"/>
              </a:rPr>
              <a:t>全部物品页面</a:t>
            </a:r>
          </a:p>
        </p:txBody>
      </p:sp>
      <p:sp>
        <p:nvSpPr>
          <p:cNvPr id="49" name="TextBox 2">
            <a:extLst>
              <a:ext uri="{FF2B5EF4-FFF2-40B4-BE49-F238E27FC236}">
                <a16:creationId xmlns:a16="http://schemas.microsoft.com/office/drawing/2014/main" id="{E1BD46FB-16A0-44E6-B84F-0F044A04F134}"/>
              </a:ext>
            </a:extLst>
          </p:cNvPr>
          <p:cNvSpPr txBox="1"/>
          <p:nvPr/>
        </p:nvSpPr>
        <p:spPr>
          <a:xfrm>
            <a:off x="839314" y="2182625"/>
            <a:ext cx="5306894" cy="32587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在各个页面导航栏点击“所有物品”按钮可以打开所有物品页面。</a:t>
            </a:r>
          </a:p>
          <a:p>
            <a:pPr algn="just">
              <a:lnSpc>
                <a:spcPct val="150000"/>
              </a:lnSpc>
            </a:pP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该页面直接展示所有还未出售的已发布二手物品。左侧是分类筛选菜单。用户可以点击图片或物品名称进入物品详情页面。</a:t>
            </a:r>
          </a:p>
        </p:txBody>
      </p:sp>
      <p:sp>
        <p:nvSpPr>
          <p:cNvPr id="78" name="文本框 77">
            <a:extLst>
              <a:ext uri="{FF2B5EF4-FFF2-40B4-BE49-F238E27FC236}">
                <a16:creationId xmlns:a16="http://schemas.microsoft.com/office/drawing/2014/main" id="{473049D9-43EA-4BD7-9FED-3A325BB0F77D}"/>
              </a:ext>
            </a:extLst>
          </p:cNvPr>
          <p:cNvSpPr txBox="1"/>
          <p:nvPr/>
        </p:nvSpPr>
        <p:spPr>
          <a:xfrm>
            <a:off x="8699240" y="5441338"/>
            <a:ext cx="1866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全部物品页面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959C8FC-4472-4273-9719-D6E7B9E841C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677906" y="1874331"/>
            <a:ext cx="5274310" cy="2792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489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4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Box 42">
            <a:extLst>
              <a:ext uri="{FF2B5EF4-FFF2-40B4-BE49-F238E27FC236}">
                <a16:creationId xmlns:a16="http://schemas.microsoft.com/office/drawing/2014/main" id="{C744FDB5-A297-4774-A339-9BEDE506B9D4}"/>
              </a:ext>
            </a:extLst>
          </p:cNvPr>
          <p:cNvSpPr txBox="1"/>
          <p:nvPr/>
        </p:nvSpPr>
        <p:spPr>
          <a:xfrm>
            <a:off x="1311470" y="315858"/>
            <a:ext cx="3649369" cy="43088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t" anchorCtr="0" compatLnSpc="1">
            <a:spAutoFit/>
          </a:bodyPr>
          <a:lstStyle>
            <a:defPPr>
              <a:defRPr lang="zh-CN"/>
            </a:defPPr>
            <a:lvl1pPr marL="0" marR="0" lvl="0" indent="0" defTabSz="914400" eaLnBrk="1" latinLnBrk="0" hangingPunct="1">
              <a:lnSpc>
                <a:spcPct val="100000"/>
              </a:lnSpc>
              <a:buClrTx/>
              <a:buSzTx/>
              <a:buFontTx/>
              <a:buNone/>
              <a:defRPr kumimoji="0" sz="2800" b="1" i="0" u="none" strike="noStrike" cap="none" normalizeH="0" baseline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defRPr>
            </a:lvl1pPr>
          </a:lstStyle>
          <a:p>
            <a:r>
              <a:rPr lang="zh-CN" altLang="en-US" b="0" dirty="0">
                <a:solidFill>
                  <a:srgbClr val="444444"/>
                </a:solidFill>
                <a:latin typeface="+mn-lt"/>
                <a:ea typeface="+mn-ea"/>
                <a:cs typeface="+mn-ea"/>
                <a:sym typeface="+mn-lt"/>
              </a:rPr>
              <a:t>求物品页面</a:t>
            </a:r>
          </a:p>
        </p:txBody>
      </p:sp>
      <p:sp>
        <p:nvSpPr>
          <p:cNvPr id="49" name="TextBox 2">
            <a:extLst>
              <a:ext uri="{FF2B5EF4-FFF2-40B4-BE49-F238E27FC236}">
                <a16:creationId xmlns:a16="http://schemas.microsoft.com/office/drawing/2014/main" id="{E1BD46FB-16A0-44E6-B84F-0F044A04F134}"/>
              </a:ext>
            </a:extLst>
          </p:cNvPr>
          <p:cNvSpPr txBox="1"/>
          <p:nvPr/>
        </p:nvSpPr>
        <p:spPr>
          <a:xfrm>
            <a:off x="789106" y="1616139"/>
            <a:ext cx="5306894" cy="27047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在各个页面导航栏点击“求物品”按钮可以打开求物品页面。页面将显示需要某种物品的同学所发布的请求，可以点击进入具体页面。该页面没有分类功能。</a:t>
            </a:r>
          </a:p>
          <a:p>
            <a:pPr algn="just">
              <a:lnSpc>
                <a:spcPct val="150000"/>
              </a:lnSpc>
            </a:pP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请求的物品也可进入详情页。</a:t>
            </a:r>
          </a:p>
        </p:txBody>
      </p:sp>
      <p:sp>
        <p:nvSpPr>
          <p:cNvPr id="78" name="文本框 77">
            <a:extLst>
              <a:ext uri="{FF2B5EF4-FFF2-40B4-BE49-F238E27FC236}">
                <a16:creationId xmlns:a16="http://schemas.microsoft.com/office/drawing/2014/main" id="{473049D9-43EA-4BD7-9FED-3A325BB0F77D}"/>
              </a:ext>
            </a:extLst>
          </p:cNvPr>
          <p:cNvSpPr txBox="1"/>
          <p:nvPr/>
        </p:nvSpPr>
        <p:spPr>
          <a:xfrm>
            <a:off x="8179749" y="6110215"/>
            <a:ext cx="2895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求物品页面 求物品详情页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49B15F8-F62C-4DA3-850D-A847D9C87AB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403766" y="1047330"/>
            <a:ext cx="3816070" cy="274341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9B43522-0150-4FAD-B486-CB81FCE6A22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403766" y="4069112"/>
            <a:ext cx="3816070" cy="1873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730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4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Box 42">
            <a:extLst>
              <a:ext uri="{FF2B5EF4-FFF2-40B4-BE49-F238E27FC236}">
                <a16:creationId xmlns:a16="http://schemas.microsoft.com/office/drawing/2014/main" id="{C744FDB5-A297-4774-A339-9BEDE506B9D4}"/>
              </a:ext>
            </a:extLst>
          </p:cNvPr>
          <p:cNvSpPr txBox="1"/>
          <p:nvPr/>
        </p:nvSpPr>
        <p:spPr>
          <a:xfrm>
            <a:off x="1311470" y="315858"/>
            <a:ext cx="3649369" cy="43088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t" anchorCtr="0" compatLnSpc="1">
            <a:spAutoFit/>
          </a:bodyPr>
          <a:lstStyle>
            <a:defPPr>
              <a:defRPr lang="zh-CN"/>
            </a:defPPr>
            <a:lvl1pPr marL="0" marR="0" lvl="0" indent="0" defTabSz="914400" eaLnBrk="1" latinLnBrk="0" hangingPunct="1">
              <a:lnSpc>
                <a:spcPct val="100000"/>
              </a:lnSpc>
              <a:buClrTx/>
              <a:buSzTx/>
              <a:buFontTx/>
              <a:buNone/>
              <a:defRPr kumimoji="0" sz="2800" b="1" i="0" u="none" strike="noStrike" cap="none" normalizeH="0" baseline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defRPr>
            </a:lvl1pPr>
          </a:lstStyle>
          <a:p>
            <a:r>
              <a:rPr lang="zh-CN" altLang="en-US" b="0">
                <a:solidFill>
                  <a:srgbClr val="444444"/>
                </a:solidFill>
                <a:latin typeface="+mn-lt"/>
                <a:ea typeface="+mn-ea"/>
                <a:cs typeface="+mn-ea"/>
                <a:sym typeface="+mn-lt"/>
              </a:rPr>
              <a:t>个人页面</a:t>
            </a:r>
            <a:endParaRPr lang="zh-CN" altLang="en-US" b="0" dirty="0">
              <a:solidFill>
                <a:srgbClr val="444444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9" name="TextBox 2">
            <a:extLst>
              <a:ext uri="{FF2B5EF4-FFF2-40B4-BE49-F238E27FC236}">
                <a16:creationId xmlns:a16="http://schemas.microsoft.com/office/drawing/2014/main" id="{E1BD46FB-16A0-44E6-B84F-0F044A04F134}"/>
              </a:ext>
            </a:extLst>
          </p:cNvPr>
          <p:cNvSpPr txBox="1"/>
          <p:nvPr/>
        </p:nvSpPr>
        <p:spPr>
          <a:xfrm>
            <a:off x="789106" y="1103318"/>
            <a:ext cx="5306894" cy="55073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个人页面显示个人信息，可以点击编辑，修改自己的个人信息，包括用户名、联系方式、校区、宿舍、学院。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>
              <a:lnSpc>
                <a:spcPct val="150000"/>
              </a:lnSpc>
            </a:pP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同时可以查看自己当前正在出售的物品、求物品信息、浏览历史。通过点击下方的“我的出售”、“我的求物品”、“浏览历史”即可。</a:t>
            </a:r>
          </a:p>
          <a:p>
            <a:pPr algn="just"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在“我的出售”标签里，右方还有“上传出售物品”和“删除二手物品”两个按钮，上传出售物品可以在网站上张贴新的待出售物品，点击后进入出售物品上传页面；点击物品卡片左侧，可选择物品，点击删除按钮，可是删除物品，删除二手物品后物品将不再展示，创建者和其他用户都看不见，从数据库中彻底删除。</a:t>
            </a:r>
          </a:p>
          <a:p>
            <a:pPr algn="just">
              <a:lnSpc>
                <a:spcPct val="150000"/>
              </a:lnSpc>
            </a:pP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物品卡片右侧有完成交易按钮，点击后，物品进入完成交易列表，此后仅对创建者可见，不再在物品展示页面显示。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往下，是已完成交易的物品，这些物品仅对创建者可见，不再在物品展示页面显示。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在“我的求物品”标签里，右方有“上传求物品信息”和“删除求物品”按钮，点击“上传求物品信息”可以进入求物品上传页面，点击“删除求物品按钮可以取消求物品。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在“浏览历史”标签里，用户可看到自己浏览过的物品，该列表的物品也可删除。</a:t>
            </a:r>
          </a:p>
        </p:txBody>
      </p:sp>
      <p:sp>
        <p:nvSpPr>
          <p:cNvPr id="78" name="文本框 77">
            <a:extLst>
              <a:ext uri="{FF2B5EF4-FFF2-40B4-BE49-F238E27FC236}">
                <a16:creationId xmlns:a16="http://schemas.microsoft.com/office/drawing/2014/main" id="{473049D9-43EA-4BD7-9FED-3A325BB0F77D}"/>
              </a:ext>
            </a:extLst>
          </p:cNvPr>
          <p:cNvSpPr txBox="1"/>
          <p:nvPr/>
        </p:nvSpPr>
        <p:spPr>
          <a:xfrm>
            <a:off x="9928955" y="1604043"/>
            <a:ext cx="1866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个人页面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3358E94-AE3F-4505-9509-44A4F89AE72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444642" y="888714"/>
            <a:ext cx="2820657" cy="139728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09BDC7E-82E1-40A4-AEE8-9B5A5A195DE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444642" y="2844617"/>
            <a:ext cx="2931218" cy="101237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BD672521-9B39-413C-A6E8-3EAE941C0390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444642" y="4188008"/>
            <a:ext cx="4238909" cy="2301786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08DFFB9B-0433-41CB-BE70-83716BABBA5C}"/>
              </a:ext>
            </a:extLst>
          </p:cNvPr>
          <p:cNvSpPr txBox="1"/>
          <p:nvPr/>
        </p:nvSpPr>
        <p:spPr>
          <a:xfrm>
            <a:off x="9928955" y="3229562"/>
            <a:ext cx="1866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编辑</a:t>
            </a:r>
          </a:p>
        </p:txBody>
      </p:sp>
    </p:spTree>
    <p:extLst>
      <p:ext uri="{BB962C8B-B14F-4D97-AF65-F5344CB8AC3E}">
        <p14:creationId xmlns:p14="http://schemas.microsoft.com/office/powerpoint/2010/main" val="3285361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4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Box 42">
            <a:extLst>
              <a:ext uri="{FF2B5EF4-FFF2-40B4-BE49-F238E27FC236}">
                <a16:creationId xmlns:a16="http://schemas.microsoft.com/office/drawing/2014/main" id="{C744FDB5-A297-4774-A339-9BEDE506B9D4}"/>
              </a:ext>
            </a:extLst>
          </p:cNvPr>
          <p:cNvSpPr txBox="1"/>
          <p:nvPr/>
        </p:nvSpPr>
        <p:spPr>
          <a:xfrm>
            <a:off x="1311470" y="315858"/>
            <a:ext cx="3649369" cy="43088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t" anchorCtr="0" compatLnSpc="1">
            <a:spAutoFit/>
          </a:bodyPr>
          <a:lstStyle>
            <a:defPPr>
              <a:defRPr lang="zh-CN"/>
            </a:defPPr>
            <a:lvl1pPr marL="0" marR="0" lvl="0" indent="0" defTabSz="914400" eaLnBrk="1" latinLnBrk="0" hangingPunct="1">
              <a:lnSpc>
                <a:spcPct val="100000"/>
              </a:lnSpc>
              <a:buClrTx/>
              <a:buSzTx/>
              <a:buFontTx/>
              <a:buNone/>
              <a:defRPr kumimoji="0" sz="2800" b="1" i="0" u="none" strike="noStrike" cap="none" normalizeH="0" baseline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defRPr>
            </a:lvl1pPr>
          </a:lstStyle>
          <a:p>
            <a:r>
              <a:rPr lang="zh-CN" altLang="en-US" b="0" dirty="0">
                <a:solidFill>
                  <a:srgbClr val="444444"/>
                </a:solidFill>
                <a:latin typeface="+mn-lt"/>
                <a:ea typeface="+mn-ea"/>
                <a:cs typeface="+mn-ea"/>
                <a:sym typeface="+mn-lt"/>
              </a:rPr>
              <a:t>出售物品上传页面</a:t>
            </a:r>
          </a:p>
        </p:txBody>
      </p:sp>
      <p:sp>
        <p:nvSpPr>
          <p:cNvPr id="49" name="TextBox 2">
            <a:extLst>
              <a:ext uri="{FF2B5EF4-FFF2-40B4-BE49-F238E27FC236}">
                <a16:creationId xmlns:a16="http://schemas.microsoft.com/office/drawing/2014/main" id="{E1BD46FB-16A0-44E6-B84F-0F044A04F134}"/>
              </a:ext>
            </a:extLst>
          </p:cNvPr>
          <p:cNvSpPr txBox="1"/>
          <p:nvPr/>
        </p:nvSpPr>
        <p:spPr>
          <a:xfrm>
            <a:off x="789106" y="1620285"/>
            <a:ext cx="5306894" cy="43667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该页面有多个输入框，依提示分别为封面图、物品名、所属类型、物品原价、物品售价、物品描述、描述图片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、描述图片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、描述图片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3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。</a:t>
            </a:r>
          </a:p>
          <a:p>
            <a:pPr algn="just">
              <a:lnSpc>
                <a:spcPct val="150000"/>
              </a:lnSpc>
            </a:pP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用户上传封面图片，并输入所有必填的信息（打*号）后，便可点击“提交”按钮上传。上传后的物品可以被其他人浏览到，同时可以在个人页面里查看。</a:t>
            </a:r>
          </a:p>
        </p:txBody>
      </p:sp>
      <p:sp>
        <p:nvSpPr>
          <p:cNvPr id="78" name="文本框 77">
            <a:extLst>
              <a:ext uri="{FF2B5EF4-FFF2-40B4-BE49-F238E27FC236}">
                <a16:creationId xmlns:a16="http://schemas.microsoft.com/office/drawing/2014/main" id="{473049D9-43EA-4BD7-9FED-3A325BB0F77D}"/>
              </a:ext>
            </a:extLst>
          </p:cNvPr>
          <p:cNvSpPr txBox="1"/>
          <p:nvPr/>
        </p:nvSpPr>
        <p:spPr>
          <a:xfrm>
            <a:off x="8699239" y="5441338"/>
            <a:ext cx="2413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出售物品上传页面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4CFC544-D121-4E67-B75B-98EC273CDB0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565939" y="1250056"/>
            <a:ext cx="5274310" cy="4077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363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4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Box 42">
            <a:extLst>
              <a:ext uri="{FF2B5EF4-FFF2-40B4-BE49-F238E27FC236}">
                <a16:creationId xmlns:a16="http://schemas.microsoft.com/office/drawing/2014/main" id="{C744FDB5-A297-4774-A339-9BEDE506B9D4}"/>
              </a:ext>
            </a:extLst>
          </p:cNvPr>
          <p:cNvSpPr txBox="1"/>
          <p:nvPr/>
        </p:nvSpPr>
        <p:spPr>
          <a:xfrm>
            <a:off x="1311470" y="315858"/>
            <a:ext cx="3649369" cy="43088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t" anchorCtr="0" compatLnSpc="1">
            <a:spAutoFit/>
          </a:bodyPr>
          <a:lstStyle>
            <a:defPPr>
              <a:defRPr lang="zh-CN"/>
            </a:defPPr>
            <a:lvl1pPr marL="0" marR="0" lvl="0" indent="0" defTabSz="914400" eaLnBrk="1" latinLnBrk="0" hangingPunct="1">
              <a:lnSpc>
                <a:spcPct val="100000"/>
              </a:lnSpc>
              <a:buClrTx/>
              <a:buSzTx/>
              <a:buFontTx/>
              <a:buNone/>
              <a:defRPr kumimoji="0" sz="2800" b="1" i="0" u="none" strike="noStrike" cap="none" normalizeH="0" baseline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defRPr>
            </a:lvl1pPr>
          </a:lstStyle>
          <a:p>
            <a:r>
              <a:rPr lang="zh-CN" altLang="en-US" b="0" dirty="0">
                <a:solidFill>
                  <a:srgbClr val="444444"/>
                </a:solidFill>
                <a:latin typeface="+mn-lt"/>
                <a:ea typeface="+mn-ea"/>
                <a:cs typeface="+mn-ea"/>
                <a:sym typeface="+mn-lt"/>
              </a:rPr>
              <a:t>求物品上传页面</a:t>
            </a:r>
          </a:p>
        </p:txBody>
      </p:sp>
      <p:sp>
        <p:nvSpPr>
          <p:cNvPr id="49" name="TextBox 2">
            <a:extLst>
              <a:ext uri="{FF2B5EF4-FFF2-40B4-BE49-F238E27FC236}">
                <a16:creationId xmlns:a16="http://schemas.microsoft.com/office/drawing/2014/main" id="{E1BD46FB-16A0-44E6-B84F-0F044A04F134}"/>
              </a:ext>
            </a:extLst>
          </p:cNvPr>
          <p:cNvSpPr txBox="1"/>
          <p:nvPr/>
        </p:nvSpPr>
        <p:spPr>
          <a:xfrm>
            <a:off x="789106" y="2591084"/>
            <a:ext cx="5306894" cy="21507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该页面类似出售物品上传页面，输入信息后可以提交上传。上传后的求物品可以被其他人浏览到，同时可以在个人页面查看。</a:t>
            </a:r>
          </a:p>
        </p:txBody>
      </p:sp>
      <p:sp>
        <p:nvSpPr>
          <p:cNvPr id="78" name="文本框 77">
            <a:extLst>
              <a:ext uri="{FF2B5EF4-FFF2-40B4-BE49-F238E27FC236}">
                <a16:creationId xmlns:a16="http://schemas.microsoft.com/office/drawing/2014/main" id="{473049D9-43EA-4BD7-9FED-3A325BB0F77D}"/>
              </a:ext>
            </a:extLst>
          </p:cNvPr>
          <p:cNvSpPr txBox="1"/>
          <p:nvPr/>
        </p:nvSpPr>
        <p:spPr>
          <a:xfrm>
            <a:off x="8699240" y="5441338"/>
            <a:ext cx="1866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求物品上传页面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7F49ED9-6AFC-4639-BDFA-E589E83430D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481963" y="1321468"/>
            <a:ext cx="5274310" cy="3716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279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4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图片 55">
            <a:extLst>
              <a:ext uri="{FF2B5EF4-FFF2-40B4-BE49-F238E27FC236}">
                <a16:creationId xmlns:a16="http://schemas.microsoft.com/office/drawing/2014/main" id="{1F2CD67A-B099-47BB-A39B-54BFFB77D3B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 l="6659" t="6677" r="6720" b="6693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6A0E1BF-1728-479F-B549-3663266EC38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4592" y="6060713"/>
            <a:ext cx="2734062" cy="53949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514C474-AAB9-4151-BAC9-FD20AEE2902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10" t="24114" r="34678" b="22737"/>
          <a:stretch/>
        </p:blipFill>
        <p:spPr>
          <a:xfrm>
            <a:off x="1651394" y="1134208"/>
            <a:ext cx="2094129" cy="2172731"/>
          </a:xfrm>
          <a:prstGeom prst="rect">
            <a:avLst/>
          </a:prstGeom>
        </p:spPr>
      </p:pic>
      <p:sp>
        <p:nvSpPr>
          <p:cNvPr id="7" name="TextBox 12">
            <a:extLst>
              <a:ext uri="{FF2B5EF4-FFF2-40B4-BE49-F238E27FC236}">
                <a16:creationId xmlns:a16="http://schemas.microsoft.com/office/drawing/2014/main" id="{E8043F6F-DD71-4645-8971-26F34E1D6B15}"/>
              </a:ext>
            </a:extLst>
          </p:cNvPr>
          <p:cNvSpPr txBox="1"/>
          <p:nvPr/>
        </p:nvSpPr>
        <p:spPr>
          <a:xfrm>
            <a:off x="2472996" y="1849942"/>
            <a:ext cx="806761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54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6600" dirty="0">
                <a:solidFill>
                  <a:srgbClr val="484848"/>
                </a:solidFill>
                <a:latin typeface="+mn-lt"/>
                <a:ea typeface="+mn-ea"/>
                <a:cs typeface="+mn-ea"/>
                <a:sym typeface="+mn-lt"/>
              </a:rPr>
              <a:t>第四部分</a:t>
            </a: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AB369D6C-C612-49B5-93B3-5EE8AD9E8D07}"/>
              </a:ext>
            </a:extLst>
          </p:cNvPr>
          <p:cNvGrpSpPr/>
          <p:nvPr/>
        </p:nvGrpSpPr>
        <p:grpSpPr>
          <a:xfrm>
            <a:off x="-4151" y="0"/>
            <a:ext cx="12196151" cy="6858000"/>
            <a:chOff x="-4151" y="0"/>
            <a:chExt cx="12196151" cy="6858000"/>
          </a:xfrm>
        </p:grpSpPr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3297A512-334C-4BB2-8100-59F63C0B3CD1}"/>
                </a:ext>
              </a:extLst>
            </p:cNvPr>
            <p:cNvGrpSpPr/>
            <p:nvPr/>
          </p:nvGrpSpPr>
          <p:grpSpPr>
            <a:xfrm>
              <a:off x="0" y="0"/>
              <a:ext cx="3001030" cy="109728"/>
              <a:chOff x="0" y="0"/>
              <a:chExt cx="3001030" cy="109728"/>
            </a:xfrm>
          </p:grpSpPr>
          <p:sp>
            <p:nvSpPr>
              <p:cNvPr id="53" name="矩形 52">
                <a:extLst>
                  <a:ext uri="{FF2B5EF4-FFF2-40B4-BE49-F238E27FC236}">
                    <a16:creationId xmlns:a16="http://schemas.microsoft.com/office/drawing/2014/main" id="{5D604D0F-DF26-4DF4-BA56-421E2073D19E}"/>
                  </a:ext>
                </a:extLst>
              </p:cNvPr>
              <p:cNvSpPr/>
              <p:nvPr/>
            </p:nvSpPr>
            <p:spPr>
              <a:xfrm flipV="1">
                <a:off x="0" y="0"/>
                <a:ext cx="1367596" cy="109728"/>
              </a:xfrm>
              <a:prstGeom prst="rect">
                <a:avLst/>
              </a:prstGeom>
              <a:solidFill>
                <a:srgbClr val="062845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4" name="矩形 53">
                <a:extLst>
                  <a:ext uri="{FF2B5EF4-FFF2-40B4-BE49-F238E27FC236}">
                    <a16:creationId xmlns:a16="http://schemas.microsoft.com/office/drawing/2014/main" id="{2112ED3F-CA9D-4831-9620-B2AECEBE2151}"/>
                  </a:ext>
                </a:extLst>
              </p:cNvPr>
              <p:cNvSpPr/>
              <p:nvPr/>
            </p:nvSpPr>
            <p:spPr>
              <a:xfrm flipV="1">
                <a:off x="1367596" y="0"/>
                <a:ext cx="1633434" cy="109728"/>
              </a:xfrm>
              <a:prstGeom prst="rect">
                <a:avLst/>
              </a:prstGeom>
              <a:solidFill>
                <a:srgbClr val="C70E23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707573DA-7C8A-4295-9645-089699C5CF94}"/>
                </a:ext>
              </a:extLst>
            </p:cNvPr>
            <p:cNvGrpSpPr/>
            <p:nvPr/>
          </p:nvGrpSpPr>
          <p:grpSpPr>
            <a:xfrm>
              <a:off x="8994788" y="0"/>
              <a:ext cx="3197212" cy="109728"/>
              <a:chOff x="0" y="0"/>
              <a:chExt cx="3001030" cy="109728"/>
            </a:xfrm>
          </p:grpSpPr>
          <p:sp>
            <p:nvSpPr>
              <p:cNvPr id="51" name="矩形 50">
                <a:extLst>
                  <a:ext uri="{FF2B5EF4-FFF2-40B4-BE49-F238E27FC236}">
                    <a16:creationId xmlns:a16="http://schemas.microsoft.com/office/drawing/2014/main" id="{1ED0E2D4-0F71-4678-9520-FC43D98FBCD5}"/>
                  </a:ext>
                </a:extLst>
              </p:cNvPr>
              <p:cNvSpPr/>
              <p:nvPr/>
            </p:nvSpPr>
            <p:spPr>
              <a:xfrm flipV="1">
                <a:off x="0" y="0"/>
                <a:ext cx="1367596" cy="109728"/>
              </a:xfrm>
              <a:prstGeom prst="rect">
                <a:avLst/>
              </a:prstGeom>
              <a:solidFill>
                <a:srgbClr val="062845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2" name="矩形 51">
                <a:extLst>
                  <a:ext uri="{FF2B5EF4-FFF2-40B4-BE49-F238E27FC236}">
                    <a16:creationId xmlns:a16="http://schemas.microsoft.com/office/drawing/2014/main" id="{4D5A5A30-B7BE-4761-BDC3-5F291ADA11AF}"/>
                  </a:ext>
                </a:extLst>
              </p:cNvPr>
              <p:cNvSpPr/>
              <p:nvPr/>
            </p:nvSpPr>
            <p:spPr>
              <a:xfrm flipV="1">
                <a:off x="1367596" y="0"/>
                <a:ext cx="1633434" cy="109728"/>
              </a:xfrm>
              <a:prstGeom prst="rect">
                <a:avLst/>
              </a:prstGeom>
              <a:solidFill>
                <a:srgbClr val="C70E23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E65EDA0B-7BE6-40F0-B01F-EECD80B2FF21}"/>
                </a:ext>
              </a:extLst>
            </p:cNvPr>
            <p:cNvGrpSpPr/>
            <p:nvPr/>
          </p:nvGrpSpPr>
          <p:grpSpPr>
            <a:xfrm>
              <a:off x="5997909" y="0"/>
              <a:ext cx="3001030" cy="109728"/>
              <a:chOff x="0" y="0"/>
              <a:chExt cx="3001030" cy="109728"/>
            </a:xfrm>
          </p:grpSpPr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178E8E22-A759-417F-9D08-159AE357DBFD}"/>
                  </a:ext>
                </a:extLst>
              </p:cNvPr>
              <p:cNvSpPr/>
              <p:nvPr/>
            </p:nvSpPr>
            <p:spPr>
              <a:xfrm flipV="1">
                <a:off x="0" y="0"/>
                <a:ext cx="1367596" cy="109728"/>
              </a:xfrm>
              <a:prstGeom prst="rect">
                <a:avLst/>
              </a:prstGeom>
              <a:solidFill>
                <a:srgbClr val="062845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0" name="矩形 49">
                <a:extLst>
                  <a:ext uri="{FF2B5EF4-FFF2-40B4-BE49-F238E27FC236}">
                    <a16:creationId xmlns:a16="http://schemas.microsoft.com/office/drawing/2014/main" id="{96064E53-8C3E-4625-9499-E9A2367FB43C}"/>
                  </a:ext>
                </a:extLst>
              </p:cNvPr>
              <p:cNvSpPr/>
              <p:nvPr/>
            </p:nvSpPr>
            <p:spPr>
              <a:xfrm flipV="1">
                <a:off x="1367596" y="0"/>
                <a:ext cx="1633434" cy="109728"/>
              </a:xfrm>
              <a:prstGeom prst="rect">
                <a:avLst/>
              </a:prstGeom>
              <a:solidFill>
                <a:srgbClr val="C70E23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9CD63B54-8877-4555-B605-D02460D92FC7}"/>
                </a:ext>
              </a:extLst>
            </p:cNvPr>
            <p:cNvGrpSpPr/>
            <p:nvPr/>
          </p:nvGrpSpPr>
          <p:grpSpPr>
            <a:xfrm>
              <a:off x="2996879" y="0"/>
              <a:ext cx="3001030" cy="109728"/>
              <a:chOff x="0" y="0"/>
              <a:chExt cx="3001030" cy="109728"/>
            </a:xfrm>
          </p:grpSpPr>
          <p:sp>
            <p:nvSpPr>
              <p:cNvPr id="47" name="矩形 46">
                <a:extLst>
                  <a:ext uri="{FF2B5EF4-FFF2-40B4-BE49-F238E27FC236}">
                    <a16:creationId xmlns:a16="http://schemas.microsoft.com/office/drawing/2014/main" id="{295CC89B-78CA-4C82-B5D6-6DE0D1866A2A}"/>
                  </a:ext>
                </a:extLst>
              </p:cNvPr>
              <p:cNvSpPr/>
              <p:nvPr/>
            </p:nvSpPr>
            <p:spPr>
              <a:xfrm flipV="1">
                <a:off x="0" y="0"/>
                <a:ext cx="1367596" cy="109728"/>
              </a:xfrm>
              <a:prstGeom prst="rect">
                <a:avLst/>
              </a:prstGeom>
              <a:solidFill>
                <a:srgbClr val="062845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8" name="矩形 47">
                <a:extLst>
                  <a:ext uri="{FF2B5EF4-FFF2-40B4-BE49-F238E27FC236}">
                    <a16:creationId xmlns:a16="http://schemas.microsoft.com/office/drawing/2014/main" id="{DADCAB0D-4CD3-4151-8C74-64D4D056592F}"/>
                  </a:ext>
                </a:extLst>
              </p:cNvPr>
              <p:cNvSpPr/>
              <p:nvPr/>
            </p:nvSpPr>
            <p:spPr>
              <a:xfrm flipV="1">
                <a:off x="1367596" y="0"/>
                <a:ext cx="1633434" cy="109728"/>
              </a:xfrm>
              <a:prstGeom prst="rect">
                <a:avLst/>
              </a:prstGeom>
              <a:solidFill>
                <a:srgbClr val="C70E23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95A38C03-944C-458B-A486-0DCE30FDF237}"/>
                </a:ext>
              </a:extLst>
            </p:cNvPr>
            <p:cNvGrpSpPr/>
            <p:nvPr/>
          </p:nvGrpSpPr>
          <p:grpSpPr>
            <a:xfrm>
              <a:off x="-4151" y="6748272"/>
              <a:ext cx="3001030" cy="109728"/>
              <a:chOff x="0" y="0"/>
              <a:chExt cx="3001030" cy="109728"/>
            </a:xfrm>
          </p:grpSpPr>
          <p:sp>
            <p:nvSpPr>
              <p:cNvPr id="45" name="矩形 44">
                <a:extLst>
                  <a:ext uri="{FF2B5EF4-FFF2-40B4-BE49-F238E27FC236}">
                    <a16:creationId xmlns:a16="http://schemas.microsoft.com/office/drawing/2014/main" id="{C6775FAD-AC6E-4B11-A7D6-08C26B52044C}"/>
                  </a:ext>
                </a:extLst>
              </p:cNvPr>
              <p:cNvSpPr/>
              <p:nvPr/>
            </p:nvSpPr>
            <p:spPr>
              <a:xfrm flipV="1">
                <a:off x="0" y="0"/>
                <a:ext cx="1367596" cy="109728"/>
              </a:xfrm>
              <a:prstGeom prst="rect">
                <a:avLst/>
              </a:prstGeom>
              <a:solidFill>
                <a:srgbClr val="062845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6" name="矩形 45">
                <a:extLst>
                  <a:ext uri="{FF2B5EF4-FFF2-40B4-BE49-F238E27FC236}">
                    <a16:creationId xmlns:a16="http://schemas.microsoft.com/office/drawing/2014/main" id="{BEA3CE06-701C-4DDC-A81F-E5A65B3FA9E2}"/>
                  </a:ext>
                </a:extLst>
              </p:cNvPr>
              <p:cNvSpPr/>
              <p:nvPr/>
            </p:nvSpPr>
            <p:spPr>
              <a:xfrm flipV="1">
                <a:off x="1367596" y="0"/>
                <a:ext cx="1633434" cy="109728"/>
              </a:xfrm>
              <a:prstGeom prst="rect">
                <a:avLst/>
              </a:prstGeom>
              <a:solidFill>
                <a:srgbClr val="C70E23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36BCCE02-56D2-45A9-8F79-91B03E2CD5A6}"/>
                </a:ext>
              </a:extLst>
            </p:cNvPr>
            <p:cNvGrpSpPr/>
            <p:nvPr/>
          </p:nvGrpSpPr>
          <p:grpSpPr>
            <a:xfrm>
              <a:off x="5993758" y="6748272"/>
              <a:ext cx="3001030" cy="109728"/>
              <a:chOff x="0" y="0"/>
              <a:chExt cx="3001030" cy="109728"/>
            </a:xfrm>
          </p:grpSpPr>
          <p:sp>
            <p:nvSpPr>
              <p:cNvPr id="43" name="矩形 42">
                <a:extLst>
                  <a:ext uri="{FF2B5EF4-FFF2-40B4-BE49-F238E27FC236}">
                    <a16:creationId xmlns:a16="http://schemas.microsoft.com/office/drawing/2014/main" id="{DD19CD7E-0DD2-4D83-92D8-E01BFA82B92B}"/>
                  </a:ext>
                </a:extLst>
              </p:cNvPr>
              <p:cNvSpPr/>
              <p:nvPr/>
            </p:nvSpPr>
            <p:spPr>
              <a:xfrm flipV="1">
                <a:off x="0" y="0"/>
                <a:ext cx="1367596" cy="109728"/>
              </a:xfrm>
              <a:prstGeom prst="rect">
                <a:avLst/>
              </a:prstGeom>
              <a:solidFill>
                <a:srgbClr val="062845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4" name="矩形 43">
                <a:extLst>
                  <a:ext uri="{FF2B5EF4-FFF2-40B4-BE49-F238E27FC236}">
                    <a16:creationId xmlns:a16="http://schemas.microsoft.com/office/drawing/2014/main" id="{A3B2F5F0-03A5-4391-B7A9-7C34A10B6085}"/>
                  </a:ext>
                </a:extLst>
              </p:cNvPr>
              <p:cNvSpPr/>
              <p:nvPr/>
            </p:nvSpPr>
            <p:spPr>
              <a:xfrm flipV="1">
                <a:off x="1367596" y="0"/>
                <a:ext cx="1633434" cy="109728"/>
              </a:xfrm>
              <a:prstGeom prst="rect">
                <a:avLst/>
              </a:prstGeom>
              <a:solidFill>
                <a:srgbClr val="C70E23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899A0142-FBF5-4236-956C-346CD1851CA0}"/>
                </a:ext>
              </a:extLst>
            </p:cNvPr>
            <p:cNvGrpSpPr/>
            <p:nvPr/>
          </p:nvGrpSpPr>
          <p:grpSpPr>
            <a:xfrm>
              <a:off x="2992728" y="6748272"/>
              <a:ext cx="3001030" cy="109728"/>
              <a:chOff x="0" y="0"/>
              <a:chExt cx="3001030" cy="109728"/>
            </a:xfrm>
          </p:grpSpPr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57AE3187-F330-4265-A1B6-6FA443D16529}"/>
                  </a:ext>
                </a:extLst>
              </p:cNvPr>
              <p:cNvSpPr/>
              <p:nvPr/>
            </p:nvSpPr>
            <p:spPr>
              <a:xfrm flipV="1">
                <a:off x="0" y="0"/>
                <a:ext cx="1367596" cy="109728"/>
              </a:xfrm>
              <a:prstGeom prst="rect">
                <a:avLst/>
              </a:prstGeom>
              <a:solidFill>
                <a:srgbClr val="062845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1C0F31F2-AE40-431E-B7C4-29C1DFC7771C}"/>
                  </a:ext>
                </a:extLst>
              </p:cNvPr>
              <p:cNvSpPr/>
              <p:nvPr/>
            </p:nvSpPr>
            <p:spPr>
              <a:xfrm flipV="1">
                <a:off x="1367596" y="0"/>
                <a:ext cx="1633434" cy="109728"/>
              </a:xfrm>
              <a:prstGeom prst="rect">
                <a:avLst/>
              </a:prstGeom>
              <a:solidFill>
                <a:srgbClr val="C70E23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EE7125E5-B37E-43C0-8339-FEF90D76DBCC}"/>
                </a:ext>
              </a:extLst>
            </p:cNvPr>
            <p:cNvGrpSpPr/>
            <p:nvPr/>
          </p:nvGrpSpPr>
          <p:grpSpPr>
            <a:xfrm>
              <a:off x="8994788" y="6748272"/>
              <a:ext cx="3197212" cy="109728"/>
              <a:chOff x="0" y="0"/>
              <a:chExt cx="3001030" cy="109728"/>
            </a:xfrm>
          </p:grpSpPr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3C16523F-6B1E-4561-BBF7-2058BD36336F}"/>
                  </a:ext>
                </a:extLst>
              </p:cNvPr>
              <p:cNvSpPr/>
              <p:nvPr/>
            </p:nvSpPr>
            <p:spPr>
              <a:xfrm flipV="1">
                <a:off x="0" y="0"/>
                <a:ext cx="1367596" cy="109728"/>
              </a:xfrm>
              <a:prstGeom prst="rect">
                <a:avLst/>
              </a:prstGeom>
              <a:solidFill>
                <a:srgbClr val="062845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EED1299B-32F9-407E-94A7-3A38E9874799}"/>
                  </a:ext>
                </a:extLst>
              </p:cNvPr>
              <p:cNvSpPr/>
              <p:nvPr/>
            </p:nvSpPr>
            <p:spPr>
              <a:xfrm flipV="1">
                <a:off x="1367596" y="0"/>
                <a:ext cx="1633434" cy="109728"/>
              </a:xfrm>
              <a:prstGeom prst="rect">
                <a:avLst/>
              </a:prstGeom>
              <a:solidFill>
                <a:srgbClr val="C70E23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27" name="组合 26">
              <a:extLst>
                <a:ext uri="{FF2B5EF4-FFF2-40B4-BE49-F238E27FC236}">
                  <a16:creationId xmlns:a16="http://schemas.microsoft.com/office/drawing/2014/main" id="{D13C5C57-4A7B-4D8C-982E-09700291C688}"/>
                </a:ext>
              </a:extLst>
            </p:cNvPr>
            <p:cNvGrpSpPr/>
            <p:nvPr/>
          </p:nvGrpSpPr>
          <p:grpSpPr>
            <a:xfrm rot="16200000">
              <a:off x="-1543742" y="1653470"/>
              <a:ext cx="3197212" cy="109728"/>
              <a:chOff x="0" y="0"/>
              <a:chExt cx="3001030" cy="109728"/>
            </a:xfrm>
          </p:grpSpPr>
          <p:sp>
            <p:nvSpPr>
              <p:cNvPr id="37" name="矩形 36">
                <a:extLst>
                  <a:ext uri="{FF2B5EF4-FFF2-40B4-BE49-F238E27FC236}">
                    <a16:creationId xmlns:a16="http://schemas.microsoft.com/office/drawing/2014/main" id="{50CD75AB-957E-4F80-AD9F-BEAD9C69AEED}"/>
                  </a:ext>
                </a:extLst>
              </p:cNvPr>
              <p:cNvSpPr/>
              <p:nvPr/>
            </p:nvSpPr>
            <p:spPr>
              <a:xfrm flipV="1">
                <a:off x="0" y="0"/>
                <a:ext cx="1367596" cy="109728"/>
              </a:xfrm>
              <a:prstGeom prst="rect">
                <a:avLst/>
              </a:prstGeom>
              <a:solidFill>
                <a:srgbClr val="062845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8" name="矩形 37">
                <a:extLst>
                  <a:ext uri="{FF2B5EF4-FFF2-40B4-BE49-F238E27FC236}">
                    <a16:creationId xmlns:a16="http://schemas.microsoft.com/office/drawing/2014/main" id="{CE540AB2-8CEF-4A54-B988-285BF448A924}"/>
                  </a:ext>
                </a:extLst>
              </p:cNvPr>
              <p:cNvSpPr/>
              <p:nvPr/>
            </p:nvSpPr>
            <p:spPr>
              <a:xfrm flipV="1">
                <a:off x="1367596" y="0"/>
                <a:ext cx="1633434" cy="109728"/>
              </a:xfrm>
              <a:prstGeom prst="rect">
                <a:avLst/>
              </a:prstGeom>
              <a:solidFill>
                <a:srgbClr val="C70E23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5323858F-2BEE-4A07-8760-BA3F2BCA6A00}"/>
                </a:ext>
              </a:extLst>
            </p:cNvPr>
            <p:cNvGrpSpPr/>
            <p:nvPr/>
          </p:nvGrpSpPr>
          <p:grpSpPr>
            <a:xfrm rot="16200000">
              <a:off x="-1667877" y="4970666"/>
              <a:ext cx="3441332" cy="113879"/>
              <a:chOff x="0" y="0"/>
              <a:chExt cx="3001030" cy="109728"/>
            </a:xfrm>
          </p:grpSpPr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0617FDD5-F223-4DB1-9021-7A1905D2CA8F}"/>
                  </a:ext>
                </a:extLst>
              </p:cNvPr>
              <p:cNvSpPr/>
              <p:nvPr/>
            </p:nvSpPr>
            <p:spPr>
              <a:xfrm flipV="1">
                <a:off x="0" y="0"/>
                <a:ext cx="1367596" cy="109728"/>
              </a:xfrm>
              <a:prstGeom prst="rect">
                <a:avLst/>
              </a:prstGeom>
              <a:solidFill>
                <a:srgbClr val="062845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43A28B4B-7691-4C2F-A0B8-1774443D79B1}"/>
                  </a:ext>
                </a:extLst>
              </p:cNvPr>
              <p:cNvSpPr/>
              <p:nvPr/>
            </p:nvSpPr>
            <p:spPr>
              <a:xfrm flipV="1">
                <a:off x="1367596" y="0"/>
                <a:ext cx="1633434" cy="109728"/>
              </a:xfrm>
              <a:prstGeom prst="rect">
                <a:avLst/>
              </a:prstGeom>
              <a:solidFill>
                <a:srgbClr val="C70E23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12B1BB0C-F546-40B3-ABB0-145C7A878C20}"/>
                </a:ext>
              </a:extLst>
            </p:cNvPr>
            <p:cNvGrpSpPr/>
            <p:nvPr/>
          </p:nvGrpSpPr>
          <p:grpSpPr>
            <a:xfrm rot="16200000">
              <a:off x="10538530" y="1653470"/>
              <a:ext cx="3197212" cy="109728"/>
              <a:chOff x="0" y="0"/>
              <a:chExt cx="3001030" cy="109728"/>
            </a:xfrm>
          </p:grpSpPr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39F86426-CDD7-4F6E-9EC9-8FCEE939D761}"/>
                  </a:ext>
                </a:extLst>
              </p:cNvPr>
              <p:cNvSpPr/>
              <p:nvPr/>
            </p:nvSpPr>
            <p:spPr>
              <a:xfrm flipV="1">
                <a:off x="0" y="0"/>
                <a:ext cx="1367596" cy="109728"/>
              </a:xfrm>
              <a:prstGeom prst="rect">
                <a:avLst/>
              </a:prstGeom>
              <a:solidFill>
                <a:srgbClr val="062845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4" name="矩形 33">
                <a:extLst>
                  <a:ext uri="{FF2B5EF4-FFF2-40B4-BE49-F238E27FC236}">
                    <a16:creationId xmlns:a16="http://schemas.microsoft.com/office/drawing/2014/main" id="{D37BF6F2-09D7-41CE-8FD1-F88B6D644AEA}"/>
                  </a:ext>
                </a:extLst>
              </p:cNvPr>
              <p:cNvSpPr/>
              <p:nvPr/>
            </p:nvSpPr>
            <p:spPr>
              <a:xfrm flipV="1">
                <a:off x="1367596" y="0"/>
                <a:ext cx="1633434" cy="109728"/>
              </a:xfrm>
              <a:prstGeom prst="rect">
                <a:avLst/>
              </a:prstGeom>
              <a:solidFill>
                <a:srgbClr val="C70E23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6F464884-B34C-4B24-AD08-5622359221A6}"/>
                </a:ext>
              </a:extLst>
            </p:cNvPr>
            <p:cNvGrpSpPr/>
            <p:nvPr/>
          </p:nvGrpSpPr>
          <p:grpSpPr>
            <a:xfrm rot="16200000">
              <a:off x="10414395" y="4970666"/>
              <a:ext cx="3441332" cy="113879"/>
              <a:chOff x="0" y="0"/>
              <a:chExt cx="3001030" cy="109728"/>
            </a:xfrm>
          </p:grpSpPr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5B964A98-CB9E-4C18-85C1-7A89E652D13F}"/>
                  </a:ext>
                </a:extLst>
              </p:cNvPr>
              <p:cNvSpPr/>
              <p:nvPr/>
            </p:nvSpPr>
            <p:spPr>
              <a:xfrm flipV="1">
                <a:off x="0" y="0"/>
                <a:ext cx="1367596" cy="109728"/>
              </a:xfrm>
              <a:prstGeom prst="rect">
                <a:avLst/>
              </a:prstGeom>
              <a:solidFill>
                <a:srgbClr val="062845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F37D85CA-E6C4-497D-B8A0-95DCAD7BC970}"/>
                  </a:ext>
                </a:extLst>
              </p:cNvPr>
              <p:cNvSpPr/>
              <p:nvPr/>
            </p:nvSpPr>
            <p:spPr>
              <a:xfrm flipV="1">
                <a:off x="1367596" y="0"/>
                <a:ext cx="1633434" cy="109728"/>
              </a:xfrm>
              <a:prstGeom prst="rect">
                <a:avLst/>
              </a:prstGeom>
              <a:solidFill>
                <a:srgbClr val="C70E23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</p:grpSp>
      <p:pic>
        <p:nvPicPr>
          <p:cNvPr id="55" name="图片 54">
            <a:extLst>
              <a:ext uri="{FF2B5EF4-FFF2-40B4-BE49-F238E27FC236}">
                <a16:creationId xmlns:a16="http://schemas.microsoft.com/office/drawing/2014/main" id="{EFACDAAF-B3C5-47A8-81D2-D0B711311CB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duotone>
              <a:prstClr val="black"/>
              <a:srgbClr val="38536A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6300" y="2960980"/>
            <a:ext cx="5301002" cy="145020"/>
          </a:xfrm>
          <a:prstGeom prst="rect">
            <a:avLst/>
          </a:prstGeom>
        </p:spPr>
      </p:pic>
      <p:sp>
        <p:nvSpPr>
          <p:cNvPr id="57" name="TextBox 12">
            <a:extLst>
              <a:ext uri="{FF2B5EF4-FFF2-40B4-BE49-F238E27FC236}">
                <a16:creationId xmlns:a16="http://schemas.microsoft.com/office/drawing/2014/main" id="{B7D692BB-98D4-4846-A3AB-3BE0897A580C}"/>
              </a:ext>
            </a:extLst>
          </p:cNvPr>
          <p:cNvSpPr txBox="1"/>
          <p:nvPr/>
        </p:nvSpPr>
        <p:spPr>
          <a:xfrm>
            <a:off x="2232214" y="3346064"/>
            <a:ext cx="806761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54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6600" dirty="0">
                <a:solidFill>
                  <a:srgbClr val="484848"/>
                </a:solidFill>
                <a:latin typeface="+mn-lt"/>
                <a:ea typeface="+mn-ea"/>
                <a:cs typeface="+mn-ea"/>
                <a:sym typeface="+mn-lt"/>
              </a:rPr>
              <a:t>后端服务器搭建</a:t>
            </a:r>
          </a:p>
        </p:txBody>
      </p:sp>
    </p:spTree>
    <p:extLst>
      <p:ext uri="{BB962C8B-B14F-4D97-AF65-F5344CB8AC3E}">
        <p14:creationId xmlns:p14="http://schemas.microsoft.com/office/powerpoint/2010/main" val="2898268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500"/>
                            </p:stCondLst>
                            <p:childTnLst>
                              <p:par>
                                <p:cTn id="2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 tmFilter="0,0; .5, 1; 1, 1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3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5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5">
            <a:extLst>
              <a:ext uri="{FF2B5EF4-FFF2-40B4-BE49-F238E27FC236}">
                <a16:creationId xmlns:a16="http://schemas.microsoft.com/office/drawing/2014/main" id="{AA2D0AD2-AAE9-496E-8CF3-1508F13BD8ED}"/>
              </a:ext>
            </a:extLst>
          </p:cNvPr>
          <p:cNvSpPr>
            <a:spLocks/>
          </p:cNvSpPr>
          <p:nvPr/>
        </p:nvSpPr>
        <p:spPr bwMode="auto">
          <a:xfrm>
            <a:off x="4627466" y="1716088"/>
            <a:ext cx="2571750" cy="4121150"/>
          </a:xfrm>
          <a:custGeom>
            <a:avLst/>
            <a:gdLst>
              <a:gd name="T0" fmla="*/ 102118 w 3148"/>
              <a:gd name="T1" fmla="*/ 0 h 5005"/>
              <a:gd name="T2" fmla="*/ 2469632 w 3148"/>
              <a:gd name="T3" fmla="*/ 0 h 5005"/>
              <a:gd name="T4" fmla="*/ 2571750 w 3148"/>
              <a:gd name="T5" fmla="*/ 102926 h 5005"/>
              <a:gd name="T6" fmla="*/ 2571750 w 3148"/>
              <a:gd name="T7" fmla="*/ 4018224 h 5005"/>
              <a:gd name="T8" fmla="*/ 2469632 w 3148"/>
              <a:gd name="T9" fmla="*/ 4121150 h 5005"/>
              <a:gd name="T10" fmla="*/ 102118 w 3148"/>
              <a:gd name="T11" fmla="*/ 4121150 h 5005"/>
              <a:gd name="T12" fmla="*/ 0 w 3148"/>
              <a:gd name="T13" fmla="*/ 4018224 h 5005"/>
              <a:gd name="T14" fmla="*/ 0 w 3148"/>
              <a:gd name="T15" fmla="*/ 102926 h 5005"/>
              <a:gd name="T16" fmla="*/ 102118 w 3148"/>
              <a:gd name="T17" fmla="*/ 0 h 5005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3148" h="5005">
                <a:moveTo>
                  <a:pt x="125" y="0"/>
                </a:moveTo>
                <a:lnTo>
                  <a:pt x="3023" y="0"/>
                </a:lnTo>
                <a:cubicBezTo>
                  <a:pt x="3092" y="0"/>
                  <a:pt x="3148" y="56"/>
                  <a:pt x="3148" y="125"/>
                </a:cubicBezTo>
                <a:lnTo>
                  <a:pt x="3148" y="4880"/>
                </a:lnTo>
                <a:cubicBezTo>
                  <a:pt x="3148" y="4949"/>
                  <a:pt x="3092" y="5005"/>
                  <a:pt x="3023" y="5005"/>
                </a:cubicBezTo>
                <a:lnTo>
                  <a:pt x="125" y="5005"/>
                </a:lnTo>
                <a:cubicBezTo>
                  <a:pt x="56" y="5005"/>
                  <a:pt x="0" y="4949"/>
                  <a:pt x="0" y="4880"/>
                </a:cubicBezTo>
                <a:lnTo>
                  <a:pt x="0" y="125"/>
                </a:lnTo>
                <a:cubicBezTo>
                  <a:pt x="0" y="56"/>
                  <a:pt x="56" y="0"/>
                  <a:pt x="125" y="0"/>
                </a:cubicBezTo>
                <a:close/>
              </a:path>
            </a:pathLst>
          </a:custGeom>
          <a:solidFill>
            <a:srgbClr val="CF3B4C"/>
          </a:solidFill>
          <a:ln w="10" cap="flat" cmpd="sng">
            <a:solidFill>
              <a:srgbClr val="D9D9D9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Freeform 6">
            <a:extLst>
              <a:ext uri="{FF2B5EF4-FFF2-40B4-BE49-F238E27FC236}">
                <a16:creationId xmlns:a16="http://schemas.microsoft.com/office/drawing/2014/main" id="{2149E99E-FB8B-449F-8F02-2C98462BECDA}"/>
              </a:ext>
            </a:extLst>
          </p:cNvPr>
          <p:cNvSpPr>
            <a:spLocks/>
          </p:cNvSpPr>
          <p:nvPr/>
        </p:nvSpPr>
        <p:spPr bwMode="auto">
          <a:xfrm>
            <a:off x="633413" y="1716088"/>
            <a:ext cx="2573337" cy="4121150"/>
          </a:xfrm>
          <a:custGeom>
            <a:avLst/>
            <a:gdLst>
              <a:gd name="T0" fmla="*/ 102149 w 3149"/>
              <a:gd name="T1" fmla="*/ 0 h 5005"/>
              <a:gd name="T2" fmla="*/ 2471188 w 3149"/>
              <a:gd name="T3" fmla="*/ 0 h 5005"/>
              <a:gd name="T4" fmla="*/ 2573337 w 3149"/>
              <a:gd name="T5" fmla="*/ 102926 h 5005"/>
              <a:gd name="T6" fmla="*/ 2573337 w 3149"/>
              <a:gd name="T7" fmla="*/ 4018224 h 5005"/>
              <a:gd name="T8" fmla="*/ 2471188 w 3149"/>
              <a:gd name="T9" fmla="*/ 4121150 h 5005"/>
              <a:gd name="T10" fmla="*/ 102149 w 3149"/>
              <a:gd name="T11" fmla="*/ 4121150 h 5005"/>
              <a:gd name="T12" fmla="*/ 0 w 3149"/>
              <a:gd name="T13" fmla="*/ 4018224 h 5005"/>
              <a:gd name="T14" fmla="*/ 0 w 3149"/>
              <a:gd name="T15" fmla="*/ 102926 h 5005"/>
              <a:gd name="T16" fmla="*/ 102149 w 3149"/>
              <a:gd name="T17" fmla="*/ 0 h 5005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3149" h="5005">
                <a:moveTo>
                  <a:pt x="125" y="0"/>
                </a:moveTo>
                <a:lnTo>
                  <a:pt x="3024" y="0"/>
                </a:lnTo>
                <a:cubicBezTo>
                  <a:pt x="3092" y="0"/>
                  <a:pt x="3149" y="56"/>
                  <a:pt x="3149" y="125"/>
                </a:cubicBezTo>
                <a:lnTo>
                  <a:pt x="3149" y="4880"/>
                </a:lnTo>
                <a:cubicBezTo>
                  <a:pt x="3149" y="4949"/>
                  <a:pt x="3092" y="5005"/>
                  <a:pt x="3024" y="5005"/>
                </a:cubicBezTo>
                <a:lnTo>
                  <a:pt x="125" y="5005"/>
                </a:lnTo>
                <a:cubicBezTo>
                  <a:pt x="56" y="5005"/>
                  <a:pt x="0" y="4949"/>
                  <a:pt x="0" y="4880"/>
                </a:cubicBezTo>
                <a:lnTo>
                  <a:pt x="0" y="125"/>
                </a:lnTo>
                <a:cubicBezTo>
                  <a:pt x="0" y="56"/>
                  <a:pt x="56" y="0"/>
                  <a:pt x="125" y="0"/>
                </a:cubicBezTo>
                <a:close/>
              </a:path>
            </a:pathLst>
          </a:custGeom>
          <a:solidFill>
            <a:srgbClr val="344F66"/>
          </a:solidFill>
          <a:ln w="10" cap="flat" cmpd="sng">
            <a:solidFill>
              <a:srgbClr val="D9D9D9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Freeform 8">
            <a:extLst>
              <a:ext uri="{FF2B5EF4-FFF2-40B4-BE49-F238E27FC236}">
                <a16:creationId xmlns:a16="http://schemas.microsoft.com/office/drawing/2014/main" id="{4F38AF5A-4319-4943-A048-2752125349D2}"/>
              </a:ext>
            </a:extLst>
          </p:cNvPr>
          <p:cNvSpPr>
            <a:spLocks/>
          </p:cNvSpPr>
          <p:nvPr/>
        </p:nvSpPr>
        <p:spPr bwMode="auto">
          <a:xfrm>
            <a:off x="8619932" y="1716088"/>
            <a:ext cx="2570162" cy="4121150"/>
          </a:xfrm>
          <a:custGeom>
            <a:avLst/>
            <a:gdLst>
              <a:gd name="T0" fmla="*/ 102055 w 3148"/>
              <a:gd name="T1" fmla="*/ 0 h 5005"/>
              <a:gd name="T2" fmla="*/ 2468107 w 3148"/>
              <a:gd name="T3" fmla="*/ 0 h 5005"/>
              <a:gd name="T4" fmla="*/ 2570162 w 3148"/>
              <a:gd name="T5" fmla="*/ 102926 h 5005"/>
              <a:gd name="T6" fmla="*/ 2570162 w 3148"/>
              <a:gd name="T7" fmla="*/ 4018224 h 5005"/>
              <a:gd name="T8" fmla="*/ 2468107 w 3148"/>
              <a:gd name="T9" fmla="*/ 4121150 h 5005"/>
              <a:gd name="T10" fmla="*/ 102055 w 3148"/>
              <a:gd name="T11" fmla="*/ 4121150 h 5005"/>
              <a:gd name="T12" fmla="*/ 0 w 3148"/>
              <a:gd name="T13" fmla="*/ 4018224 h 5005"/>
              <a:gd name="T14" fmla="*/ 0 w 3148"/>
              <a:gd name="T15" fmla="*/ 102926 h 5005"/>
              <a:gd name="T16" fmla="*/ 102055 w 3148"/>
              <a:gd name="T17" fmla="*/ 0 h 5005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3148" h="5005">
                <a:moveTo>
                  <a:pt x="125" y="0"/>
                </a:moveTo>
                <a:lnTo>
                  <a:pt x="3023" y="0"/>
                </a:lnTo>
                <a:cubicBezTo>
                  <a:pt x="3092" y="0"/>
                  <a:pt x="3148" y="56"/>
                  <a:pt x="3148" y="125"/>
                </a:cubicBezTo>
                <a:lnTo>
                  <a:pt x="3148" y="4880"/>
                </a:lnTo>
                <a:cubicBezTo>
                  <a:pt x="3148" y="4949"/>
                  <a:pt x="3092" y="5005"/>
                  <a:pt x="3023" y="5005"/>
                </a:cubicBezTo>
                <a:lnTo>
                  <a:pt x="125" y="5005"/>
                </a:lnTo>
                <a:cubicBezTo>
                  <a:pt x="56" y="5005"/>
                  <a:pt x="0" y="4949"/>
                  <a:pt x="0" y="4880"/>
                </a:cubicBezTo>
                <a:lnTo>
                  <a:pt x="0" y="125"/>
                </a:lnTo>
                <a:cubicBezTo>
                  <a:pt x="0" y="56"/>
                  <a:pt x="56" y="0"/>
                  <a:pt x="125" y="0"/>
                </a:cubicBezTo>
                <a:close/>
              </a:path>
            </a:pathLst>
          </a:custGeom>
          <a:solidFill>
            <a:srgbClr val="344F66"/>
          </a:solidFill>
          <a:ln w="10" cap="flat" cmpd="sng">
            <a:solidFill>
              <a:srgbClr val="D9D9D9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cs typeface="+mn-ea"/>
              <a:sym typeface="+mn-lt"/>
            </a:endParaRPr>
          </a:p>
        </p:txBody>
      </p:sp>
      <p:grpSp>
        <p:nvGrpSpPr>
          <p:cNvPr id="18" name="组合 23">
            <a:extLst>
              <a:ext uri="{FF2B5EF4-FFF2-40B4-BE49-F238E27FC236}">
                <a16:creationId xmlns:a16="http://schemas.microsoft.com/office/drawing/2014/main" id="{25469D57-CD99-4747-BE5A-CB2167E224F5}"/>
              </a:ext>
            </a:extLst>
          </p:cNvPr>
          <p:cNvGrpSpPr>
            <a:grpSpLocks/>
          </p:cNvGrpSpPr>
          <p:nvPr/>
        </p:nvGrpSpPr>
        <p:grpSpPr bwMode="auto">
          <a:xfrm>
            <a:off x="1454150" y="1938338"/>
            <a:ext cx="930275" cy="939800"/>
            <a:chOff x="0" y="0"/>
            <a:chExt cx="930275" cy="938213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B4B5AFB-2D3F-4FA7-B0FF-43115FEA08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930275" cy="93821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00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accent1"/>
                  </a:solidFill>
                  <a:latin typeface="Arial" panose="020B0604020202020204" pitchFamily="34" charset="0"/>
                  <a:ea typeface="仿宋_GB2312" pitchFamily="1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0" name="TextBox 25">
              <a:extLst>
                <a:ext uri="{FF2B5EF4-FFF2-40B4-BE49-F238E27FC236}">
                  <a16:creationId xmlns:a16="http://schemas.microsoft.com/office/drawing/2014/main" id="{F21542E3-28D7-450B-B4CD-42D79FD3E75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6323" y="269388"/>
              <a:ext cx="697627" cy="3994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200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accent1"/>
                  </a:solidFill>
                  <a:latin typeface="Arial" panose="020B0604020202020204" pitchFamily="34" charset="0"/>
                  <a:ea typeface="仿宋_GB2312" pitchFamily="1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b="1" dirty="0">
                  <a:solidFill>
                    <a:schemeClr val="tx1"/>
                  </a:solidFill>
                  <a:latin typeface="+mn-lt"/>
                  <a:ea typeface="+mn-ea"/>
                  <a:cs typeface="+mn-ea"/>
                  <a:sym typeface="+mn-lt"/>
                </a:rPr>
                <a:t>框架</a:t>
              </a:r>
            </a:p>
          </p:txBody>
        </p:sp>
      </p:grpSp>
      <p:sp>
        <p:nvSpPr>
          <p:cNvPr id="21" name="矩形 26">
            <a:extLst>
              <a:ext uri="{FF2B5EF4-FFF2-40B4-BE49-F238E27FC236}">
                <a16:creationId xmlns:a16="http://schemas.microsoft.com/office/drawing/2014/main" id="{5CC906C9-187F-4212-B827-A2539D89D8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3917" y="3646298"/>
            <a:ext cx="2090737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仿宋_GB2312" pitchFamily="1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spcBef>
                <a:spcPct val="0"/>
              </a:spcBef>
              <a:buNone/>
            </a:pPr>
            <a:r>
              <a:rPr lang="zh-CN" altLang="en-US" sz="16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基于</a:t>
            </a:r>
            <a:r>
              <a:rPr lang="en-US" altLang="zh-CN" sz="16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Java</a:t>
            </a:r>
            <a:r>
              <a:rPr lang="zh-CN" altLang="en-US" sz="16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的</a:t>
            </a:r>
            <a:r>
              <a:rPr lang="en-US" altLang="zh-CN" sz="1600" dirty="0" err="1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Springboot</a:t>
            </a:r>
            <a:r>
              <a:rPr lang="zh-CN" altLang="en-US" sz="16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框架</a:t>
            </a:r>
            <a:r>
              <a:rPr lang="en-US" altLang="zh-CN" sz="16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(MVC</a:t>
            </a:r>
            <a:r>
              <a:rPr lang="zh-CN" altLang="en-US" sz="16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三层架构</a:t>
            </a:r>
            <a:r>
              <a:rPr lang="en-US" altLang="zh-CN" sz="16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)</a:t>
            </a:r>
            <a:endParaRPr lang="zh-CN" altLang="en-US" sz="1600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2" name="矩形 27">
            <a:extLst>
              <a:ext uri="{FF2B5EF4-FFF2-40B4-BE49-F238E27FC236}">
                <a16:creationId xmlns:a16="http://schemas.microsoft.com/office/drawing/2014/main" id="{3817720E-970A-476A-AD0F-B143C60873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68765" y="3656697"/>
            <a:ext cx="208915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仿宋_GB2312" pitchFamily="1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None/>
            </a:pPr>
            <a:r>
              <a:rPr lang="en-US" altLang="zh-CN" sz="16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Centos7</a:t>
            </a:r>
            <a:r>
              <a:rPr lang="zh-CN" altLang="en-US" sz="16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，</a:t>
            </a:r>
            <a:r>
              <a:rPr lang="en-US" altLang="zh-CN" sz="1600" dirty="0" err="1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Mysql,Tomcat</a:t>
            </a:r>
            <a:endParaRPr lang="zh-CN" altLang="en-US" sz="1600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3" name="矩形 28">
            <a:extLst>
              <a:ext uri="{FF2B5EF4-FFF2-40B4-BE49-F238E27FC236}">
                <a16:creationId xmlns:a16="http://schemas.microsoft.com/office/drawing/2014/main" id="{86F2E3D6-1185-4BD7-990D-9FB14F6F15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73932" y="2919413"/>
            <a:ext cx="2117725" cy="2554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仿宋_GB2312" pitchFamily="1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16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在</a:t>
            </a:r>
            <a:r>
              <a:rPr lang="en-US" altLang="zh-CN" sz="16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Controller</a:t>
            </a:r>
            <a:r>
              <a:rPr lang="zh-CN" altLang="en-US" sz="16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层接收请求，通过</a:t>
            </a:r>
            <a:r>
              <a:rPr lang="en-US" altLang="zh-CN" sz="16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service</a:t>
            </a:r>
            <a:r>
              <a:rPr lang="zh-CN" altLang="en-US" sz="16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层定义的服务来调用</a:t>
            </a:r>
            <a:r>
              <a:rPr lang="en-US" altLang="zh-CN" sz="16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Dao</a:t>
            </a:r>
            <a:r>
              <a:rPr lang="zh-CN" altLang="en-US" sz="16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层对应的数据库访问方法。</a:t>
            </a:r>
            <a:endParaRPr lang="en-US" altLang="zh-CN" sz="1600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  <a:p>
            <a:pPr>
              <a:spcBef>
                <a:spcPct val="0"/>
              </a:spcBef>
              <a:buNone/>
            </a:pPr>
            <a:endParaRPr lang="en-US" altLang="zh-CN" sz="1600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  <a:p>
            <a:pPr>
              <a:spcBef>
                <a:spcPct val="0"/>
              </a:spcBef>
              <a:buNone/>
            </a:pPr>
            <a:r>
              <a:rPr lang="zh-CN" altLang="en-US" sz="16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使用</a:t>
            </a:r>
            <a:r>
              <a:rPr lang="en-US" altLang="zh-CN" sz="16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Map&lt;</a:t>
            </a:r>
            <a:r>
              <a:rPr lang="en-US" altLang="zh-CN" sz="1600" dirty="0" err="1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String,Object</a:t>
            </a:r>
            <a:r>
              <a:rPr lang="en-US" altLang="zh-CN" sz="16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&gt;</a:t>
            </a:r>
            <a:r>
              <a:rPr lang="zh-CN" altLang="en-US" sz="16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而代替了</a:t>
            </a:r>
            <a:r>
              <a:rPr lang="en-US" altLang="zh-CN" sz="16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Bean</a:t>
            </a:r>
            <a:r>
              <a:rPr lang="zh-CN" altLang="en-US" sz="16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，减少了代码量。</a:t>
            </a:r>
          </a:p>
        </p:txBody>
      </p:sp>
      <p:grpSp>
        <p:nvGrpSpPr>
          <p:cNvPr id="25" name="组合 30">
            <a:extLst>
              <a:ext uri="{FF2B5EF4-FFF2-40B4-BE49-F238E27FC236}">
                <a16:creationId xmlns:a16="http://schemas.microsoft.com/office/drawing/2014/main" id="{209A3344-3FE4-4BA6-8E33-C46BBEA83722}"/>
              </a:ext>
            </a:extLst>
          </p:cNvPr>
          <p:cNvGrpSpPr>
            <a:grpSpLocks/>
          </p:cNvGrpSpPr>
          <p:nvPr/>
        </p:nvGrpSpPr>
        <p:grpSpPr bwMode="auto">
          <a:xfrm>
            <a:off x="5448204" y="1938338"/>
            <a:ext cx="930275" cy="939800"/>
            <a:chOff x="0" y="0"/>
            <a:chExt cx="930275" cy="938213"/>
          </a:xfrm>
        </p:grpSpPr>
        <p:sp>
          <p:nvSpPr>
            <p:cNvPr id="26" name="Oval 19">
              <a:extLst>
                <a:ext uri="{FF2B5EF4-FFF2-40B4-BE49-F238E27FC236}">
                  <a16:creationId xmlns:a16="http://schemas.microsoft.com/office/drawing/2014/main" id="{483E870D-D1DB-4138-B95C-ED912C974E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930275" cy="93821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00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accent1"/>
                  </a:solidFill>
                  <a:latin typeface="Arial" panose="020B0604020202020204" pitchFamily="34" charset="0"/>
                  <a:ea typeface="仿宋_GB2312" pitchFamily="1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7" name="TextBox 32">
              <a:extLst>
                <a:ext uri="{FF2B5EF4-FFF2-40B4-BE49-F238E27FC236}">
                  <a16:creationId xmlns:a16="http://schemas.microsoft.com/office/drawing/2014/main" id="{7A52488C-945A-489C-A731-F0F906AF962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6323" y="120422"/>
              <a:ext cx="697627" cy="7066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200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accent1"/>
                  </a:solidFill>
                  <a:latin typeface="Arial" panose="020B0604020202020204" pitchFamily="34" charset="0"/>
                  <a:ea typeface="仿宋_GB2312" pitchFamily="1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b="1" dirty="0">
                  <a:solidFill>
                    <a:schemeClr val="tx1"/>
                  </a:solidFill>
                  <a:latin typeface="+mn-lt"/>
                  <a:ea typeface="+mn-ea"/>
                  <a:cs typeface="+mn-ea"/>
                  <a:sym typeface="+mn-lt"/>
                </a:rPr>
                <a:t>运行</a:t>
              </a:r>
              <a:endParaRPr lang="en-US" altLang="zh-CN" b="1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endParaRP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b="1" dirty="0">
                  <a:solidFill>
                    <a:schemeClr val="tx1"/>
                  </a:solidFill>
                  <a:latin typeface="+mn-lt"/>
                  <a:ea typeface="+mn-ea"/>
                  <a:cs typeface="+mn-ea"/>
                  <a:sym typeface="+mn-lt"/>
                </a:rPr>
                <a:t>环境</a:t>
              </a:r>
            </a:p>
          </p:txBody>
        </p:sp>
      </p:grpSp>
      <p:sp>
        <p:nvSpPr>
          <p:cNvPr id="29" name="Oval 20">
            <a:extLst>
              <a:ext uri="{FF2B5EF4-FFF2-40B4-BE49-F238E27FC236}">
                <a16:creationId xmlns:a16="http://schemas.microsoft.com/office/drawing/2014/main" id="{A73070C1-5003-4313-8471-ED56C5E215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39082" y="1938338"/>
            <a:ext cx="931862" cy="939800"/>
          </a:xfrm>
          <a:prstGeom prst="ellipse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仿宋_GB2312" pitchFamily="1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 dirty="0">
              <a:solidFill>
                <a:schemeClr val="tx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5" name="TextBox 42">
            <a:extLst>
              <a:ext uri="{FF2B5EF4-FFF2-40B4-BE49-F238E27FC236}">
                <a16:creationId xmlns:a16="http://schemas.microsoft.com/office/drawing/2014/main" id="{76445E83-B900-46AC-9F0B-AB76BA3A4ADE}"/>
              </a:ext>
            </a:extLst>
          </p:cNvPr>
          <p:cNvSpPr txBox="1"/>
          <p:nvPr/>
        </p:nvSpPr>
        <p:spPr>
          <a:xfrm>
            <a:off x="1311470" y="315858"/>
            <a:ext cx="5268718" cy="43088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t" anchorCtr="0" compatLnSpc="1">
            <a:spAutoFit/>
          </a:bodyPr>
          <a:lstStyle>
            <a:defPPr>
              <a:defRPr lang="zh-CN"/>
            </a:defPPr>
            <a:lvl1pPr marL="0" marR="0" lvl="0" indent="0" defTabSz="914400" eaLnBrk="1" latinLnBrk="0" hangingPunct="1">
              <a:lnSpc>
                <a:spcPct val="100000"/>
              </a:lnSpc>
              <a:buClrTx/>
              <a:buSzTx/>
              <a:buFontTx/>
              <a:buNone/>
              <a:defRPr kumimoji="0" sz="2800" b="1" i="0" u="none" strike="noStrike" cap="none" normalizeH="0" baseline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defRPr>
            </a:lvl1pPr>
          </a:lstStyle>
          <a:p>
            <a:r>
              <a:rPr lang="zh-CN" altLang="en-US" b="0" dirty="0">
                <a:solidFill>
                  <a:srgbClr val="444444"/>
                </a:solidFill>
                <a:latin typeface="+mn-lt"/>
                <a:ea typeface="+mn-ea"/>
                <a:cs typeface="+mn-ea"/>
                <a:sym typeface="+mn-lt"/>
              </a:rPr>
              <a:t>系统业务功能与技术设计</a:t>
            </a:r>
          </a:p>
        </p:txBody>
      </p:sp>
      <p:sp>
        <p:nvSpPr>
          <p:cNvPr id="38" name="TextBox 32">
            <a:extLst>
              <a:ext uri="{FF2B5EF4-FFF2-40B4-BE49-F238E27FC236}">
                <a16:creationId xmlns:a16="http://schemas.microsoft.com/office/drawing/2014/main" id="{1B87ED57-69A1-4D42-B6E5-E4673D57C3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56199" y="2115355"/>
            <a:ext cx="721095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仿宋_GB2312" pitchFamily="1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b="1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运行</a:t>
            </a:r>
            <a:endParaRPr lang="en-US" altLang="zh-CN" b="1" dirty="0">
              <a:solidFill>
                <a:schemeClr val="tx1"/>
              </a:solidFill>
              <a:latin typeface="+mn-lt"/>
              <a:ea typeface="+mn-ea"/>
              <a:cs typeface="+mn-ea"/>
              <a:sym typeface="+mn-lt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b="1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方式</a:t>
            </a:r>
          </a:p>
        </p:txBody>
      </p:sp>
    </p:spTree>
    <p:extLst>
      <p:ext uri="{BB962C8B-B14F-4D97-AF65-F5344CB8AC3E}">
        <p14:creationId xmlns:p14="http://schemas.microsoft.com/office/powerpoint/2010/main" val="3273814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7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7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9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3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3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3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200"/>
                            </p:stCondLst>
                            <p:childTnLst>
                              <p:par>
                                <p:cTn id="3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7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3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3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3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000"/>
                            </p:stCondLst>
                            <p:childTnLst>
                              <p:par>
                                <p:cTn id="4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500"/>
                            </p:stCondLst>
                            <p:childTnLst>
                              <p:par>
                                <p:cTn id="4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5" grpId="0" animBg="1"/>
      <p:bldP spid="21" grpId="0" autoUpdateAnimBg="0"/>
      <p:bldP spid="22" grpId="0" autoUpdateAnimBg="0"/>
      <p:bldP spid="23" grpId="0" autoUpdateAnimBg="0"/>
      <p:bldP spid="3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图片 55">
            <a:extLst>
              <a:ext uri="{FF2B5EF4-FFF2-40B4-BE49-F238E27FC236}">
                <a16:creationId xmlns:a16="http://schemas.microsoft.com/office/drawing/2014/main" id="{1F2CD67A-B099-47BB-A39B-54BFFB77D3B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 l="6659" t="6677" r="6720" b="6693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6A0E1BF-1728-479F-B549-3663266EC38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4592" y="6060713"/>
            <a:ext cx="2734062" cy="53949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514C474-AAB9-4151-BAC9-FD20AEE2902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10" t="24114" r="34678" b="22737"/>
          <a:stretch/>
        </p:blipFill>
        <p:spPr>
          <a:xfrm>
            <a:off x="1651394" y="1134208"/>
            <a:ext cx="2094129" cy="2172731"/>
          </a:xfrm>
          <a:prstGeom prst="rect">
            <a:avLst/>
          </a:prstGeom>
        </p:spPr>
      </p:pic>
      <p:sp>
        <p:nvSpPr>
          <p:cNvPr id="7" name="TextBox 12">
            <a:extLst>
              <a:ext uri="{FF2B5EF4-FFF2-40B4-BE49-F238E27FC236}">
                <a16:creationId xmlns:a16="http://schemas.microsoft.com/office/drawing/2014/main" id="{E8043F6F-DD71-4645-8971-26F34E1D6B15}"/>
              </a:ext>
            </a:extLst>
          </p:cNvPr>
          <p:cNvSpPr txBox="1"/>
          <p:nvPr/>
        </p:nvSpPr>
        <p:spPr>
          <a:xfrm>
            <a:off x="2472996" y="1849942"/>
            <a:ext cx="806761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54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6600" dirty="0">
                <a:solidFill>
                  <a:srgbClr val="484848"/>
                </a:solidFill>
                <a:latin typeface="+mn-lt"/>
                <a:ea typeface="+mn-ea"/>
                <a:cs typeface="+mn-ea"/>
                <a:sym typeface="+mn-lt"/>
              </a:rPr>
              <a:t>第五部分</a:t>
            </a: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AB369D6C-C612-49B5-93B3-5EE8AD9E8D07}"/>
              </a:ext>
            </a:extLst>
          </p:cNvPr>
          <p:cNvGrpSpPr/>
          <p:nvPr/>
        </p:nvGrpSpPr>
        <p:grpSpPr>
          <a:xfrm>
            <a:off x="-4151" y="0"/>
            <a:ext cx="12196151" cy="6858000"/>
            <a:chOff x="-4151" y="0"/>
            <a:chExt cx="12196151" cy="6858000"/>
          </a:xfrm>
        </p:grpSpPr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3297A512-334C-4BB2-8100-59F63C0B3CD1}"/>
                </a:ext>
              </a:extLst>
            </p:cNvPr>
            <p:cNvGrpSpPr/>
            <p:nvPr/>
          </p:nvGrpSpPr>
          <p:grpSpPr>
            <a:xfrm>
              <a:off x="0" y="0"/>
              <a:ext cx="3001030" cy="109728"/>
              <a:chOff x="0" y="0"/>
              <a:chExt cx="3001030" cy="109728"/>
            </a:xfrm>
          </p:grpSpPr>
          <p:sp>
            <p:nvSpPr>
              <p:cNvPr id="53" name="矩形 52">
                <a:extLst>
                  <a:ext uri="{FF2B5EF4-FFF2-40B4-BE49-F238E27FC236}">
                    <a16:creationId xmlns:a16="http://schemas.microsoft.com/office/drawing/2014/main" id="{5D604D0F-DF26-4DF4-BA56-421E2073D19E}"/>
                  </a:ext>
                </a:extLst>
              </p:cNvPr>
              <p:cNvSpPr/>
              <p:nvPr/>
            </p:nvSpPr>
            <p:spPr>
              <a:xfrm flipV="1">
                <a:off x="0" y="0"/>
                <a:ext cx="1367596" cy="109728"/>
              </a:xfrm>
              <a:prstGeom prst="rect">
                <a:avLst/>
              </a:prstGeom>
              <a:solidFill>
                <a:srgbClr val="062845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4" name="矩形 53">
                <a:extLst>
                  <a:ext uri="{FF2B5EF4-FFF2-40B4-BE49-F238E27FC236}">
                    <a16:creationId xmlns:a16="http://schemas.microsoft.com/office/drawing/2014/main" id="{2112ED3F-CA9D-4831-9620-B2AECEBE2151}"/>
                  </a:ext>
                </a:extLst>
              </p:cNvPr>
              <p:cNvSpPr/>
              <p:nvPr/>
            </p:nvSpPr>
            <p:spPr>
              <a:xfrm flipV="1">
                <a:off x="1367596" y="0"/>
                <a:ext cx="1633434" cy="109728"/>
              </a:xfrm>
              <a:prstGeom prst="rect">
                <a:avLst/>
              </a:prstGeom>
              <a:solidFill>
                <a:srgbClr val="C70E23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707573DA-7C8A-4295-9645-089699C5CF94}"/>
                </a:ext>
              </a:extLst>
            </p:cNvPr>
            <p:cNvGrpSpPr/>
            <p:nvPr/>
          </p:nvGrpSpPr>
          <p:grpSpPr>
            <a:xfrm>
              <a:off x="8994788" y="0"/>
              <a:ext cx="3197212" cy="109728"/>
              <a:chOff x="0" y="0"/>
              <a:chExt cx="3001030" cy="109728"/>
            </a:xfrm>
          </p:grpSpPr>
          <p:sp>
            <p:nvSpPr>
              <p:cNvPr id="51" name="矩形 50">
                <a:extLst>
                  <a:ext uri="{FF2B5EF4-FFF2-40B4-BE49-F238E27FC236}">
                    <a16:creationId xmlns:a16="http://schemas.microsoft.com/office/drawing/2014/main" id="{1ED0E2D4-0F71-4678-9520-FC43D98FBCD5}"/>
                  </a:ext>
                </a:extLst>
              </p:cNvPr>
              <p:cNvSpPr/>
              <p:nvPr/>
            </p:nvSpPr>
            <p:spPr>
              <a:xfrm flipV="1">
                <a:off x="0" y="0"/>
                <a:ext cx="1367596" cy="109728"/>
              </a:xfrm>
              <a:prstGeom prst="rect">
                <a:avLst/>
              </a:prstGeom>
              <a:solidFill>
                <a:srgbClr val="062845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2" name="矩形 51">
                <a:extLst>
                  <a:ext uri="{FF2B5EF4-FFF2-40B4-BE49-F238E27FC236}">
                    <a16:creationId xmlns:a16="http://schemas.microsoft.com/office/drawing/2014/main" id="{4D5A5A30-B7BE-4761-BDC3-5F291ADA11AF}"/>
                  </a:ext>
                </a:extLst>
              </p:cNvPr>
              <p:cNvSpPr/>
              <p:nvPr/>
            </p:nvSpPr>
            <p:spPr>
              <a:xfrm flipV="1">
                <a:off x="1367596" y="0"/>
                <a:ext cx="1633434" cy="109728"/>
              </a:xfrm>
              <a:prstGeom prst="rect">
                <a:avLst/>
              </a:prstGeom>
              <a:solidFill>
                <a:srgbClr val="C70E23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E65EDA0B-7BE6-40F0-B01F-EECD80B2FF21}"/>
                </a:ext>
              </a:extLst>
            </p:cNvPr>
            <p:cNvGrpSpPr/>
            <p:nvPr/>
          </p:nvGrpSpPr>
          <p:grpSpPr>
            <a:xfrm>
              <a:off x="5997909" y="0"/>
              <a:ext cx="3001030" cy="109728"/>
              <a:chOff x="0" y="0"/>
              <a:chExt cx="3001030" cy="109728"/>
            </a:xfrm>
          </p:grpSpPr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178E8E22-A759-417F-9D08-159AE357DBFD}"/>
                  </a:ext>
                </a:extLst>
              </p:cNvPr>
              <p:cNvSpPr/>
              <p:nvPr/>
            </p:nvSpPr>
            <p:spPr>
              <a:xfrm flipV="1">
                <a:off x="0" y="0"/>
                <a:ext cx="1367596" cy="109728"/>
              </a:xfrm>
              <a:prstGeom prst="rect">
                <a:avLst/>
              </a:prstGeom>
              <a:solidFill>
                <a:srgbClr val="062845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0" name="矩形 49">
                <a:extLst>
                  <a:ext uri="{FF2B5EF4-FFF2-40B4-BE49-F238E27FC236}">
                    <a16:creationId xmlns:a16="http://schemas.microsoft.com/office/drawing/2014/main" id="{96064E53-8C3E-4625-9499-E9A2367FB43C}"/>
                  </a:ext>
                </a:extLst>
              </p:cNvPr>
              <p:cNvSpPr/>
              <p:nvPr/>
            </p:nvSpPr>
            <p:spPr>
              <a:xfrm flipV="1">
                <a:off x="1367596" y="0"/>
                <a:ext cx="1633434" cy="109728"/>
              </a:xfrm>
              <a:prstGeom prst="rect">
                <a:avLst/>
              </a:prstGeom>
              <a:solidFill>
                <a:srgbClr val="C70E23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9CD63B54-8877-4555-B605-D02460D92FC7}"/>
                </a:ext>
              </a:extLst>
            </p:cNvPr>
            <p:cNvGrpSpPr/>
            <p:nvPr/>
          </p:nvGrpSpPr>
          <p:grpSpPr>
            <a:xfrm>
              <a:off x="2996879" y="0"/>
              <a:ext cx="3001030" cy="109728"/>
              <a:chOff x="0" y="0"/>
              <a:chExt cx="3001030" cy="109728"/>
            </a:xfrm>
          </p:grpSpPr>
          <p:sp>
            <p:nvSpPr>
              <p:cNvPr id="47" name="矩形 46">
                <a:extLst>
                  <a:ext uri="{FF2B5EF4-FFF2-40B4-BE49-F238E27FC236}">
                    <a16:creationId xmlns:a16="http://schemas.microsoft.com/office/drawing/2014/main" id="{295CC89B-78CA-4C82-B5D6-6DE0D1866A2A}"/>
                  </a:ext>
                </a:extLst>
              </p:cNvPr>
              <p:cNvSpPr/>
              <p:nvPr/>
            </p:nvSpPr>
            <p:spPr>
              <a:xfrm flipV="1">
                <a:off x="0" y="0"/>
                <a:ext cx="1367596" cy="109728"/>
              </a:xfrm>
              <a:prstGeom prst="rect">
                <a:avLst/>
              </a:prstGeom>
              <a:solidFill>
                <a:srgbClr val="062845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8" name="矩形 47">
                <a:extLst>
                  <a:ext uri="{FF2B5EF4-FFF2-40B4-BE49-F238E27FC236}">
                    <a16:creationId xmlns:a16="http://schemas.microsoft.com/office/drawing/2014/main" id="{DADCAB0D-4CD3-4151-8C74-64D4D056592F}"/>
                  </a:ext>
                </a:extLst>
              </p:cNvPr>
              <p:cNvSpPr/>
              <p:nvPr/>
            </p:nvSpPr>
            <p:spPr>
              <a:xfrm flipV="1">
                <a:off x="1367596" y="0"/>
                <a:ext cx="1633434" cy="109728"/>
              </a:xfrm>
              <a:prstGeom prst="rect">
                <a:avLst/>
              </a:prstGeom>
              <a:solidFill>
                <a:srgbClr val="C70E23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95A38C03-944C-458B-A486-0DCE30FDF237}"/>
                </a:ext>
              </a:extLst>
            </p:cNvPr>
            <p:cNvGrpSpPr/>
            <p:nvPr/>
          </p:nvGrpSpPr>
          <p:grpSpPr>
            <a:xfrm>
              <a:off x="-4151" y="6748272"/>
              <a:ext cx="3001030" cy="109728"/>
              <a:chOff x="0" y="0"/>
              <a:chExt cx="3001030" cy="109728"/>
            </a:xfrm>
          </p:grpSpPr>
          <p:sp>
            <p:nvSpPr>
              <p:cNvPr id="45" name="矩形 44">
                <a:extLst>
                  <a:ext uri="{FF2B5EF4-FFF2-40B4-BE49-F238E27FC236}">
                    <a16:creationId xmlns:a16="http://schemas.microsoft.com/office/drawing/2014/main" id="{C6775FAD-AC6E-4B11-A7D6-08C26B52044C}"/>
                  </a:ext>
                </a:extLst>
              </p:cNvPr>
              <p:cNvSpPr/>
              <p:nvPr/>
            </p:nvSpPr>
            <p:spPr>
              <a:xfrm flipV="1">
                <a:off x="0" y="0"/>
                <a:ext cx="1367596" cy="109728"/>
              </a:xfrm>
              <a:prstGeom prst="rect">
                <a:avLst/>
              </a:prstGeom>
              <a:solidFill>
                <a:srgbClr val="062845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6" name="矩形 45">
                <a:extLst>
                  <a:ext uri="{FF2B5EF4-FFF2-40B4-BE49-F238E27FC236}">
                    <a16:creationId xmlns:a16="http://schemas.microsoft.com/office/drawing/2014/main" id="{BEA3CE06-701C-4DDC-A81F-E5A65B3FA9E2}"/>
                  </a:ext>
                </a:extLst>
              </p:cNvPr>
              <p:cNvSpPr/>
              <p:nvPr/>
            </p:nvSpPr>
            <p:spPr>
              <a:xfrm flipV="1">
                <a:off x="1367596" y="0"/>
                <a:ext cx="1633434" cy="109728"/>
              </a:xfrm>
              <a:prstGeom prst="rect">
                <a:avLst/>
              </a:prstGeom>
              <a:solidFill>
                <a:srgbClr val="C70E23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36BCCE02-56D2-45A9-8F79-91B03E2CD5A6}"/>
                </a:ext>
              </a:extLst>
            </p:cNvPr>
            <p:cNvGrpSpPr/>
            <p:nvPr/>
          </p:nvGrpSpPr>
          <p:grpSpPr>
            <a:xfrm>
              <a:off x="5993758" y="6748272"/>
              <a:ext cx="3001030" cy="109728"/>
              <a:chOff x="0" y="0"/>
              <a:chExt cx="3001030" cy="109728"/>
            </a:xfrm>
          </p:grpSpPr>
          <p:sp>
            <p:nvSpPr>
              <p:cNvPr id="43" name="矩形 42">
                <a:extLst>
                  <a:ext uri="{FF2B5EF4-FFF2-40B4-BE49-F238E27FC236}">
                    <a16:creationId xmlns:a16="http://schemas.microsoft.com/office/drawing/2014/main" id="{DD19CD7E-0DD2-4D83-92D8-E01BFA82B92B}"/>
                  </a:ext>
                </a:extLst>
              </p:cNvPr>
              <p:cNvSpPr/>
              <p:nvPr/>
            </p:nvSpPr>
            <p:spPr>
              <a:xfrm flipV="1">
                <a:off x="0" y="0"/>
                <a:ext cx="1367596" cy="109728"/>
              </a:xfrm>
              <a:prstGeom prst="rect">
                <a:avLst/>
              </a:prstGeom>
              <a:solidFill>
                <a:srgbClr val="062845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4" name="矩形 43">
                <a:extLst>
                  <a:ext uri="{FF2B5EF4-FFF2-40B4-BE49-F238E27FC236}">
                    <a16:creationId xmlns:a16="http://schemas.microsoft.com/office/drawing/2014/main" id="{A3B2F5F0-03A5-4391-B7A9-7C34A10B6085}"/>
                  </a:ext>
                </a:extLst>
              </p:cNvPr>
              <p:cNvSpPr/>
              <p:nvPr/>
            </p:nvSpPr>
            <p:spPr>
              <a:xfrm flipV="1">
                <a:off x="1367596" y="0"/>
                <a:ext cx="1633434" cy="109728"/>
              </a:xfrm>
              <a:prstGeom prst="rect">
                <a:avLst/>
              </a:prstGeom>
              <a:solidFill>
                <a:srgbClr val="C70E23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899A0142-FBF5-4236-956C-346CD1851CA0}"/>
                </a:ext>
              </a:extLst>
            </p:cNvPr>
            <p:cNvGrpSpPr/>
            <p:nvPr/>
          </p:nvGrpSpPr>
          <p:grpSpPr>
            <a:xfrm>
              <a:off x="2992728" y="6748272"/>
              <a:ext cx="3001030" cy="109728"/>
              <a:chOff x="0" y="0"/>
              <a:chExt cx="3001030" cy="109728"/>
            </a:xfrm>
          </p:grpSpPr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57AE3187-F330-4265-A1B6-6FA443D16529}"/>
                  </a:ext>
                </a:extLst>
              </p:cNvPr>
              <p:cNvSpPr/>
              <p:nvPr/>
            </p:nvSpPr>
            <p:spPr>
              <a:xfrm flipV="1">
                <a:off x="0" y="0"/>
                <a:ext cx="1367596" cy="109728"/>
              </a:xfrm>
              <a:prstGeom prst="rect">
                <a:avLst/>
              </a:prstGeom>
              <a:solidFill>
                <a:srgbClr val="062845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1C0F31F2-AE40-431E-B7C4-29C1DFC7771C}"/>
                  </a:ext>
                </a:extLst>
              </p:cNvPr>
              <p:cNvSpPr/>
              <p:nvPr/>
            </p:nvSpPr>
            <p:spPr>
              <a:xfrm flipV="1">
                <a:off x="1367596" y="0"/>
                <a:ext cx="1633434" cy="109728"/>
              </a:xfrm>
              <a:prstGeom prst="rect">
                <a:avLst/>
              </a:prstGeom>
              <a:solidFill>
                <a:srgbClr val="C70E23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EE7125E5-B37E-43C0-8339-FEF90D76DBCC}"/>
                </a:ext>
              </a:extLst>
            </p:cNvPr>
            <p:cNvGrpSpPr/>
            <p:nvPr/>
          </p:nvGrpSpPr>
          <p:grpSpPr>
            <a:xfrm>
              <a:off x="8994788" y="6748272"/>
              <a:ext cx="3197212" cy="109728"/>
              <a:chOff x="0" y="0"/>
              <a:chExt cx="3001030" cy="109728"/>
            </a:xfrm>
          </p:grpSpPr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3C16523F-6B1E-4561-BBF7-2058BD36336F}"/>
                  </a:ext>
                </a:extLst>
              </p:cNvPr>
              <p:cNvSpPr/>
              <p:nvPr/>
            </p:nvSpPr>
            <p:spPr>
              <a:xfrm flipV="1">
                <a:off x="0" y="0"/>
                <a:ext cx="1367596" cy="109728"/>
              </a:xfrm>
              <a:prstGeom prst="rect">
                <a:avLst/>
              </a:prstGeom>
              <a:solidFill>
                <a:srgbClr val="062845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EED1299B-32F9-407E-94A7-3A38E9874799}"/>
                  </a:ext>
                </a:extLst>
              </p:cNvPr>
              <p:cNvSpPr/>
              <p:nvPr/>
            </p:nvSpPr>
            <p:spPr>
              <a:xfrm flipV="1">
                <a:off x="1367596" y="0"/>
                <a:ext cx="1633434" cy="109728"/>
              </a:xfrm>
              <a:prstGeom prst="rect">
                <a:avLst/>
              </a:prstGeom>
              <a:solidFill>
                <a:srgbClr val="C70E23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27" name="组合 26">
              <a:extLst>
                <a:ext uri="{FF2B5EF4-FFF2-40B4-BE49-F238E27FC236}">
                  <a16:creationId xmlns:a16="http://schemas.microsoft.com/office/drawing/2014/main" id="{D13C5C57-4A7B-4D8C-982E-09700291C688}"/>
                </a:ext>
              </a:extLst>
            </p:cNvPr>
            <p:cNvGrpSpPr/>
            <p:nvPr/>
          </p:nvGrpSpPr>
          <p:grpSpPr>
            <a:xfrm rot="16200000">
              <a:off x="-1543742" y="1653470"/>
              <a:ext cx="3197212" cy="109728"/>
              <a:chOff x="0" y="0"/>
              <a:chExt cx="3001030" cy="109728"/>
            </a:xfrm>
          </p:grpSpPr>
          <p:sp>
            <p:nvSpPr>
              <p:cNvPr id="37" name="矩形 36">
                <a:extLst>
                  <a:ext uri="{FF2B5EF4-FFF2-40B4-BE49-F238E27FC236}">
                    <a16:creationId xmlns:a16="http://schemas.microsoft.com/office/drawing/2014/main" id="{50CD75AB-957E-4F80-AD9F-BEAD9C69AEED}"/>
                  </a:ext>
                </a:extLst>
              </p:cNvPr>
              <p:cNvSpPr/>
              <p:nvPr/>
            </p:nvSpPr>
            <p:spPr>
              <a:xfrm flipV="1">
                <a:off x="0" y="0"/>
                <a:ext cx="1367596" cy="109728"/>
              </a:xfrm>
              <a:prstGeom prst="rect">
                <a:avLst/>
              </a:prstGeom>
              <a:solidFill>
                <a:srgbClr val="062845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8" name="矩形 37">
                <a:extLst>
                  <a:ext uri="{FF2B5EF4-FFF2-40B4-BE49-F238E27FC236}">
                    <a16:creationId xmlns:a16="http://schemas.microsoft.com/office/drawing/2014/main" id="{CE540AB2-8CEF-4A54-B988-285BF448A924}"/>
                  </a:ext>
                </a:extLst>
              </p:cNvPr>
              <p:cNvSpPr/>
              <p:nvPr/>
            </p:nvSpPr>
            <p:spPr>
              <a:xfrm flipV="1">
                <a:off x="1367596" y="0"/>
                <a:ext cx="1633434" cy="109728"/>
              </a:xfrm>
              <a:prstGeom prst="rect">
                <a:avLst/>
              </a:prstGeom>
              <a:solidFill>
                <a:srgbClr val="C70E23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5323858F-2BEE-4A07-8760-BA3F2BCA6A00}"/>
                </a:ext>
              </a:extLst>
            </p:cNvPr>
            <p:cNvGrpSpPr/>
            <p:nvPr/>
          </p:nvGrpSpPr>
          <p:grpSpPr>
            <a:xfrm rot="16200000">
              <a:off x="-1667877" y="4970666"/>
              <a:ext cx="3441332" cy="113879"/>
              <a:chOff x="0" y="0"/>
              <a:chExt cx="3001030" cy="109728"/>
            </a:xfrm>
          </p:grpSpPr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0617FDD5-F223-4DB1-9021-7A1905D2CA8F}"/>
                  </a:ext>
                </a:extLst>
              </p:cNvPr>
              <p:cNvSpPr/>
              <p:nvPr/>
            </p:nvSpPr>
            <p:spPr>
              <a:xfrm flipV="1">
                <a:off x="0" y="0"/>
                <a:ext cx="1367596" cy="109728"/>
              </a:xfrm>
              <a:prstGeom prst="rect">
                <a:avLst/>
              </a:prstGeom>
              <a:solidFill>
                <a:srgbClr val="062845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43A28B4B-7691-4C2F-A0B8-1774443D79B1}"/>
                  </a:ext>
                </a:extLst>
              </p:cNvPr>
              <p:cNvSpPr/>
              <p:nvPr/>
            </p:nvSpPr>
            <p:spPr>
              <a:xfrm flipV="1">
                <a:off x="1367596" y="0"/>
                <a:ext cx="1633434" cy="109728"/>
              </a:xfrm>
              <a:prstGeom prst="rect">
                <a:avLst/>
              </a:prstGeom>
              <a:solidFill>
                <a:srgbClr val="C70E23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12B1BB0C-F546-40B3-ABB0-145C7A878C20}"/>
                </a:ext>
              </a:extLst>
            </p:cNvPr>
            <p:cNvGrpSpPr/>
            <p:nvPr/>
          </p:nvGrpSpPr>
          <p:grpSpPr>
            <a:xfrm rot="16200000">
              <a:off x="10538530" y="1653470"/>
              <a:ext cx="3197212" cy="109728"/>
              <a:chOff x="0" y="0"/>
              <a:chExt cx="3001030" cy="109728"/>
            </a:xfrm>
          </p:grpSpPr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39F86426-CDD7-4F6E-9EC9-8FCEE939D761}"/>
                  </a:ext>
                </a:extLst>
              </p:cNvPr>
              <p:cNvSpPr/>
              <p:nvPr/>
            </p:nvSpPr>
            <p:spPr>
              <a:xfrm flipV="1">
                <a:off x="0" y="0"/>
                <a:ext cx="1367596" cy="109728"/>
              </a:xfrm>
              <a:prstGeom prst="rect">
                <a:avLst/>
              </a:prstGeom>
              <a:solidFill>
                <a:srgbClr val="062845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4" name="矩形 33">
                <a:extLst>
                  <a:ext uri="{FF2B5EF4-FFF2-40B4-BE49-F238E27FC236}">
                    <a16:creationId xmlns:a16="http://schemas.microsoft.com/office/drawing/2014/main" id="{D37BF6F2-09D7-41CE-8FD1-F88B6D644AEA}"/>
                  </a:ext>
                </a:extLst>
              </p:cNvPr>
              <p:cNvSpPr/>
              <p:nvPr/>
            </p:nvSpPr>
            <p:spPr>
              <a:xfrm flipV="1">
                <a:off x="1367596" y="0"/>
                <a:ext cx="1633434" cy="109728"/>
              </a:xfrm>
              <a:prstGeom prst="rect">
                <a:avLst/>
              </a:prstGeom>
              <a:solidFill>
                <a:srgbClr val="C70E23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6F464884-B34C-4B24-AD08-5622359221A6}"/>
                </a:ext>
              </a:extLst>
            </p:cNvPr>
            <p:cNvGrpSpPr/>
            <p:nvPr/>
          </p:nvGrpSpPr>
          <p:grpSpPr>
            <a:xfrm rot="16200000">
              <a:off x="10414395" y="4970666"/>
              <a:ext cx="3441332" cy="113879"/>
              <a:chOff x="0" y="0"/>
              <a:chExt cx="3001030" cy="109728"/>
            </a:xfrm>
          </p:grpSpPr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5B964A98-CB9E-4C18-85C1-7A89E652D13F}"/>
                  </a:ext>
                </a:extLst>
              </p:cNvPr>
              <p:cNvSpPr/>
              <p:nvPr/>
            </p:nvSpPr>
            <p:spPr>
              <a:xfrm flipV="1">
                <a:off x="0" y="0"/>
                <a:ext cx="1367596" cy="109728"/>
              </a:xfrm>
              <a:prstGeom prst="rect">
                <a:avLst/>
              </a:prstGeom>
              <a:solidFill>
                <a:srgbClr val="062845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F37D85CA-E6C4-497D-B8A0-95DCAD7BC970}"/>
                  </a:ext>
                </a:extLst>
              </p:cNvPr>
              <p:cNvSpPr/>
              <p:nvPr/>
            </p:nvSpPr>
            <p:spPr>
              <a:xfrm flipV="1">
                <a:off x="1367596" y="0"/>
                <a:ext cx="1633434" cy="109728"/>
              </a:xfrm>
              <a:prstGeom prst="rect">
                <a:avLst/>
              </a:prstGeom>
              <a:solidFill>
                <a:srgbClr val="C70E23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</p:grpSp>
      <p:pic>
        <p:nvPicPr>
          <p:cNvPr id="55" name="图片 54">
            <a:extLst>
              <a:ext uri="{FF2B5EF4-FFF2-40B4-BE49-F238E27FC236}">
                <a16:creationId xmlns:a16="http://schemas.microsoft.com/office/drawing/2014/main" id="{EFACDAAF-B3C5-47A8-81D2-D0B711311CB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duotone>
              <a:prstClr val="black"/>
              <a:srgbClr val="38536A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6300" y="2960980"/>
            <a:ext cx="5301002" cy="145020"/>
          </a:xfrm>
          <a:prstGeom prst="rect">
            <a:avLst/>
          </a:prstGeom>
        </p:spPr>
      </p:pic>
      <p:sp>
        <p:nvSpPr>
          <p:cNvPr id="57" name="TextBox 12">
            <a:extLst>
              <a:ext uri="{FF2B5EF4-FFF2-40B4-BE49-F238E27FC236}">
                <a16:creationId xmlns:a16="http://schemas.microsoft.com/office/drawing/2014/main" id="{B7D692BB-98D4-4846-A3AB-3BE0897A580C}"/>
              </a:ext>
            </a:extLst>
          </p:cNvPr>
          <p:cNvSpPr txBox="1"/>
          <p:nvPr/>
        </p:nvSpPr>
        <p:spPr>
          <a:xfrm>
            <a:off x="2232214" y="3346064"/>
            <a:ext cx="806761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54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6600" dirty="0">
                <a:solidFill>
                  <a:srgbClr val="484848"/>
                </a:solidFill>
                <a:latin typeface="+mn-lt"/>
                <a:ea typeface="+mn-ea"/>
                <a:cs typeface="+mn-ea"/>
                <a:sym typeface="+mn-lt"/>
              </a:rPr>
              <a:t>后端数据库设计</a:t>
            </a:r>
          </a:p>
        </p:txBody>
      </p:sp>
    </p:spTree>
    <p:extLst>
      <p:ext uri="{BB962C8B-B14F-4D97-AF65-F5344CB8AC3E}">
        <p14:creationId xmlns:p14="http://schemas.microsoft.com/office/powerpoint/2010/main" val="1184218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500"/>
                            </p:stCondLst>
                            <p:childTnLst>
                              <p:par>
                                <p:cTn id="2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 tmFilter="0,0; .5, 1; 1, 1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3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5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7C692EE9-D43E-45B1-B7F8-EBD3A0756F9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97" t="24071" r="37290" b="24627"/>
          <a:stretch/>
        </p:blipFill>
        <p:spPr>
          <a:xfrm>
            <a:off x="1745762" y="1220061"/>
            <a:ext cx="1473200" cy="1679326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A00E676E-5D58-4343-A068-F469B0830F2A}"/>
              </a:ext>
            </a:extLst>
          </p:cNvPr>
          <p:cNvSpPr txBox="1"/>
          <p:nvPr/>
        </p:nvSpPr>
        <p:spPr>
          <a:xfrm>
            <a:off x="1542292" y="3330211"/>
            <a:ext cx="205598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6600" b="1" dirty="0">
                <a:solidFill>
                  <a:srgbClr val="484848"/>
                </a:solidFill>
                <a:cs typeface="+mn-ea"/>
                <a:sym typeface="+mn-lt"/>
              </a:rPr>
              <a:t>目录</a:t>
            </a: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B86AEF63-7E30-4A69-9A3C-CF90C8F8207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6193" y="2133049"/>
            <a:ext cx="366682" cy="366682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D0B2B327-8368-4C67-BE6F-75F528C547F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6865" y="3634598"/>
            <a:ext cx="366682" cy="366682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F8B84590-CE27-4596-A1AC-D04CA0FDCB6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7177" y="4306395"/>
            <a:ext cx="366682" cy="366682"/>
          </a:xfrm>
          <a:prstGeom prst="rect">
            <a:avLst/>
          </a:prstGeom>
        </p:spPr>
      </p:pic>
      <p:grpSp>
        <p:nvGrpSpPr>
          <p:cNvPr id="30" name="组合 29">
            <a:extLst>
              <a:ext uri="{FF2B5EF4-FFF2-40B4-BE49-F238E27FC236}">
                <a16:creationId xmlns:a16="http://schemas.microsoft.com/office/drawing/2014/main" id="{31C610FE-515F-4CFE-A098-188BB2710EFB}"/>
              </a:ext>
            </a:extLst>
          </p:cNvPr>
          <p:cNvGrpSpPr/>
          <p:nvPr/>
        </p:nvGrpSpPr>
        <p:grpSpPr>
          <a:xfrm>
            <a:off x="-4151" y="0"/>
            <a:ext cx="12196151" cy="6858000"/>
            <a:chOff x="-4151" y="0"/>
            <a:chExt cx="12196151" cy="6858000"/>
          </a:xfrm>
        </p:grpSpPr>
        <p:grpSp>
          <p:nvGrpSpPr>
            <p:cNvPr id="31" name="组合 30">
              <a:extLst>
                <a:ext uri="{FF2B5EF4-FFF2-40B4-BE49-F238E27FC236}">
                  <a16:creationId xmlns:a16="http://schemas.microsoft.com/office/drawing/2014/main" id="{79CE61CC-A88A-4FBC-B93F-52CDFEFC8EF4}"/>
                </a:ext>
              </a:extLst>
            </p:cNvPr>
            <p:cNvGrpSpPr/>
            <p:nvPr/>
          </p:nvGrpSpPr>
          <p:grpSpPr>
            <a:xfrm>
              <a:off x="0" y="0"/>
              <a:ext cx="3001030" cy="109728"/>
              <a:chOff x="0" y="0"/>
              <a:chExt cx="3001030" cy="109728"/>
            </a:xfrm>
          </p:grpSpPr>
          <p:sp>
            <p:nvSpPr>
              <p:cNvPr id="65" name="矩形 64">
                <a:extLst>
                  <a:ext uri="{FF2B5EF4-FFF2-40B4-BE49-F238E27FC236}">
                    <a16:creationId xmlns:a16="http://schemas.microsoft.com/office/drawing/2014/main" id="{2262E4E6-FAFB-49F9-881B-21719EF9A7A7}"/>
                  </a:ext>
                </a:extLst>
              </p:cNvPr>
              <p:cNvSpPr/>
              <p:nvPr/>
            </p:nvSpPr>
            <p:spPr>
              <a:xfrm flipV="1">
                <a:off x="0" y="0"/>
                <a:ext cx="1367596" cy="109728"/>
              </a:xfrm>
              <a:prstGeom prst="rect">
                <a:avLst/>
              </a:prstGeom>
              <a:solidFill>
                <a:srgbClr val="062845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6" name="矩形 65">
                <a:extLst>
                  <a:ext uri="{FF2B5EF4-FFF2-40B4-BE49-F238E27FC236}">
                    <a16:creationId xmlns:a16="http://schemas.microsoft.com/office/drawing/2014/main" id="{9CA87D7B-9802-4A59-B4AA-48EBDD171995}"/>
                  </a:ext>
                </a:extLst>
              </p:cNvPr>
              <p:cNvSpPr/>
              <p:nvPr/>
            </p:nvSpPr>
            <p:spPr>
              <a:xfrm flipV="1">
                <a:off x="1367596" y="0"/>
                <a:ext cx="1633434" cy="109728"/>
              </a:xfrm>
              <a:prstGeom prst="rect">
                <a:avLst/>
              </a:prstGeom>
              <a:solidFill>
                <a:srgbClr val="C70E23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32" name="组合 31">
              <a:extLst>
                <a:ext uri="{FF2B5EF4-FFF2-40B4-BE49-F238E27FC236}">
                  <a16:creationId xmlns:a16="http://schemas.microsoft.com/office/drawing/2014/main" id="{54EBCD83-9B2A-4CA2-9238-661C8E2FE129}"/>
                </a:ext>
              </a:extLst>
            </p:cNvPr>
            <p:cNvGrpSpPr/>
            <p:nvPr/>
          </p:nvGrpSpPr>
          <p:grpSpPr>
            <a:xfrm>
              <a:off x="8994788" y="0"/>
              <a:ext cx="3197212" cy="109728"/>
              <a:chOff x="0" y="0"/>
              <a:chExt cx="3001030" cy="109728"/>
            </a:xfrm>
          </p:grpSpPr>
          <p:sp>
            <p:nvSpPr>
              <p:cNvPr id="63" name="矩形 62">
                <a:extLst>
                  <a:ext uri="{FF2B5EF4-FFF2-40B4-BE49-F238E27FC236}">
                    <a16:creationId xmlns:a16="http://schemas.microsoft.com/office/drawing/2014/main" id="{2297B72A-73B2-4D9C-947B-98A260A1E561}"/>
                  </a:ext>
                </a:extLst>
              </p:cNvPr>
              <p:cNvSpPr/>
              <p:nvPr/>
            </p:nvSpPr>
            <p:spPr>
              <a:xfrm flipV="1">
                <a:off x="0" y="0"/>
                <a:ext cx="1367596" cy="109728"/>
              </a:xfrm>
              <a:prstGeom prst="rect">
                <a:avLst/>
              </a:prstGeom>
              <a:solidFill>
                <a:srgbClr val="062845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4" name="矩形 63">
                <a:extLst>
                  <a:ext uri="{FF2B5EF4-FFF2-40B4-BE49-F238E27FC236}">
                    <a16:creationId xmlns:a16="http://schemas.microsoft.com/office/drawing/2014/main" id="{70F58B1C-1429-45AE-81A9-4FB7721572B5}"/>
                  </a:ext>
                </a:extLst>
              </p:cNvPr>
              <p:cNvSpPr/>
              <p:nvPr/>
            </p:nvSpPr>
            <p:spPr>
              <a:xfrm flipV="1">
                <a:off x="1367596" y="0"/>
                <a:ext cx="1633434" cy="109728"/>
              </a:xfrm>
              <a:prstGeom prst="rect">
                <a:avLst/>
              </a:prstGeom>
              <a:solidFill>
                <a:srgbClr val="C70E23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D41D9533-7ED5-43B9-9FFF-B768A4F9B072}"/>
                </a:ext>
              </a:extLst>
            </p:cNvPr>
            <p:cNvGrpSpPr/>
            <p:nvPr/>
          </p:nvGrpSpPr>
          <p:grpSpPr>
            <a:xfrm>
              <a:off x="5997909" y="0"/>
              <a:ext cx="3001030" cy="109728"/>
              <a:chOff x="0" y="0"/>
              <a:chExt cx="3001030" cy="109728"/>
            </a:xfrm>
          </p:grpSpPr>
          <p:sp>
            <p:nvSpPr>
              <p:cNvPr id="61" name="矩形 60">
                <a:extLst>
                  <a:ext uri="{FF2B5EF4-FFF2-40B4-BE49-F238E27FC236}">
                    <a16:creationId xmlns:a16="http://schemas.microsoft.com/office/drawing/2014/main" id="{DF293F52-91A3-48D3-B4A2-0F1EE5714647}"/>
                  </a:ext>
                </a:extLst>
              </p:cNvPr>
              <p:cNvSpPr/>
              <p:nvPr/>
            </p:nvSpPr>
            <p:spPr>
              <a:xfrm flipV="1">
                <a:off x="0" y="0"/>
                <a:ext cx="1367596" cy="109728"/>
              </a:xfrm>
              <a:prstGeom prst="rect">
                <a:avLst/>
              </a:prstGeom>
              <a:solidFill>
                <a:srgbClr val="062845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2" name="矩形 61">
                <a:extLst>
                  <a:ext uri="{FF2B5EF4-FFF2-40B4-BE49-F238E27FC236}">
                    <a16:creationId xmlns:a16="http://schemas.microsoft.com/office/drawing/2014/main" id="{4755401B-7D6F-4F4F-9A24-09980FB0A1B8}"/>
                  </a:ext>
                </a:extLst>
              </p:cNvPr>
              <p:cNvSpPr/>
              <p:nvPr/>
            </p:nvSpPr>
            <p:spPr>
              <a:xfrm flipV="1">
                <a:off x="1367596" y="0"/>
                <a:ext cx="1633434" cy="109728"/>
              </a:xfrm>
              <a:prstGeom prst="rect">
                <a:avLst/>
              </a:prstGeom>
              <a:solidFill>
                <a:srgbClr val="C70E23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8675C6B3-A200-4291-9657-CA44EDDF666E}"/>
                </a:ext>
              </a:extLst>
            </p:cNvPr>
            <p:cNvGrpSpPr/>
            <p:nvPr/>
          </p:nvGrpSpPr>
          <p:grpSpPr>
            <a:xfrm>
              <a:off x="2996879" y="0"/>
              <a:ext cx="3001030" cy="109728"/>
              <a:chOff x="0" y="0"/>
              <a:chExt cx="3001030" cy="109728"/>
            </a:xfrm>
          </p:grpSpPr>
          <p:sp>
            <p:nvSpPr>
              <p:cNvPr id="59" name="矩形 58">
                <a:extLst>
                  <a:ext uri="{FF2B5EF4-FFF2-40B4-BE49-F238E27FC236}">
                    <a16:creationId xmlns:a16="http://schemas.microsoft.com/office/drawing/2014/main" id="{6097EA9E-8B54-42AC-80D2-B6776A2377EE}"/>
                  </a:ext>
                </a:extLst>
              </p:cNvPr>
              <p:cNvSpPr/>
              <p:nvPr/>
            </p:nvSpPr>
            <p:spPr>
              <a:xfrm flipV="1">
                <a:off x="0" y="0"/>
                <a:ext cx="1367596" cy="109728"/>
              </a:xfrm>
              <a:prstGeom prst="rect">
                <a:avLst/>
              </a:prstGeom>
              <a:solidFill>
                <a:srgbClr val="062845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0" name="矩形 59">
                <a:extLst>
                  <a:ext uri="{FF2B5EF4-FFF2-40B4-BE49-F238E27FC236}">
                    <a16:creationId xmlns:a16="http://schemas.microsoft.com/office/drawing/2014/main" id="{BC61B23A-809D-4046-B190-C2DC2D980541}"/>
                  </a:ext>
                </a:extLst>
              </p:cNvPr>
              <p:cNvSpPr/>
              <p:nvPr/>
            </p:nvSpPr>
            <p:spPr>
              <a:xfrm flipV="1">
                <a:off x="1367596" y="0"/>
                <a:ext cx="1633434" cy="109728"/>
              </a:xfrm>
              <a:prstGeom prst="rect">
                <a:avLst/>
              </a:prstGeom>
              <a:solidFill>
                <a:srgbClr val="C70E23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35" name="组合 34">
              <a:extLst>
                <a:ext uri="{FF2B5EF4-FFF2-40B4-BE49-F238E27FC236}">
                  <a16:creationId xmlns:a16="http://schemas.microsoft.com/office/drawing/2014/main" id="{B42AC855-DEBE-444F-9CA9-05872B6FCD66}"/>
                </a:ext>
              </a:extLst>
            </p:cNvPr>
            <p:cNvGrpSpPr/>
            <p:nvPr/>
          </p:nvGrpSpPr>
          <p:grpSpPr>
            <a:xfrm>
              <a:off x="-4151" y="6748272"/>
              <a:ext cx="3001030" cy="109728"/>
              <a:chOff x="0" y="0"/>
              <a:chExt cx="3001030" cy="109728"/>
            </a:xfrm>
          </p:grpSpPr>
          <p:sp>
            <p:nvSpPr>
              <p:cNvPr id="57" name="矩形 56">
                <a:extLst>
                  <a:ext uri="{FF2B5EF4-FFF2-40B4-BE49-F238E27FC236}">
                    <a16:creationId xmlns:a16="http://schemas.microsoft.com/office/drawing/2014/main" id="{9EB930A3-9EF3-4862-9548-B99164F43B1A}"/>
                  </a:ext>
                </a:extLst>
              </p:cNvPr>
              <p:cNvSpPr/>
              <p:nvPr/>
            </p:nvSpPr>
            <p:spPr>
              <a:xfrm flipV="1">
                <a:off x="0" y="0"/>
                <a:ext cx="1367596" cy="109728"/>
              </a:xfrm>
              <a:prstGeom prst="rect">
                <a:avLst/>
              </a:prstGeom>
              <a:solidFill>
                <a:srgbClr val="062845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8" name="矩形 57">
                <a:extLst>
                  <a:ext uri="{FF2B5EF4-FFF2-40B4-BE49-F238E27FC236}">
                    <a16:creationId xmlns:a16="http://schemas.microsoft.com/office/drawing/2014/main" id="{A1173D05-1356-4C94-A4A8-90A793D5991B}"/>
                  </a:ext>
                </a:extLst>
              </p:cNvPr>
              <p:cNvSpPr/>
              <p:nvPr/>
            </p:nvSpPr>
            <p:spPr>
              <a:xfrm flipV="1">
                <a:off x="1367596" y="0"/>
                <a:ext cx="1633434" cy="109728"/>
              </a:xfrm>
              <a:prstGeom prst="rect">
                <a:avLst/>
              </a:prstGeom>
              <a:solidFill>
                <a:srgbClr val="C70E23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36" name="组合 35">
              <a:extLst>
                <a:ext uri="{FF2B5EF4-FFF2-40B4-BE49-F238E27FC236}">
                  <a16:creationId xmlns:a16="http://schemas.microsoft.com/office/drawing/2014/main" id="{E81EE573-3F3B-4B3A-B8B4-9F1FA0D204DB}"/>
                </a:ext>
              </a:extLst>
            </p:cNvPr>
            <p:cNvGrpSpPr/>
            <p:nvPr/>
          </p:nvGrpSpPr>
          <p:grpSpPr>
            <a:xfrm>
              <a:off x="5993758" y="6748272"/>
              <a:ext cx="3001030" cy="109728"/>
              <a:chOff x="0" y="0"/>
              <a:chExt cx="3001030" cy="109728"/>
            </a:xfrm>
          </p:grpSpPr>
          <p:sp>
            <p:nvSpPr>
              <p:cNvPr id="55" name="矩形 54">
                <a:extLst>
                  <a:ext uri="{FF2B5EF4-FFF2-40B4-BE49-F238E27FC236}">
                    <a16:creationId xmlns:a16="http://schemas.microsoft.com/office/drawing/2014/main" id="{19925D33-D687-4C74-8237-E06E137C94CB}"/>
                  </a:ext>
                </a:extLst>
              </p:cNvPr>
              <p:cNvSpPr/>
              <p:nvPr/>
            </p:nvSpPr>
            <p:spPr>
              <a:xfrm flipV="1">
                <a:off x="0" y="0"/>
                <a:ext cx="1367596" cy="109728"/>
              </a:xfrm>
              <a:prstGeom prst="rect">
                <a:avLst/>
              </a:prstGeom>
              <a:solidFill>
                <a:srgbClr val="062845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6" name="矩形 55">
                <a:extLst>
                  <a:ext uri="{FF2B5EF4-FFF2-40B4-BE49-F238E27FC236}">
                    <a16:creationId xmlns:a16="http://schemas.microsoft.com/office/drawing/2014/main" id="{3CBE44DB-5ACB-42AC-9CFD-2AF4625361ED}"/>
                  </a:ext>
                </a:extLst>
              </p:cNvPr>
              <p:cNvSpPr/>
              <p:nvPr/>
            </p:nvSpPr>
            <p:spPr>
              <a:xfrm flipV="1">
                <a:off x="1367596" y="0"/>
                <a:ext cx="1633434" cy="109728"/>
              </a:xfrm>
              <a:prstGeom prst="rect">
                <a:avLst/>
              </a:prstGeom>
              <a:solidFill>
                <a:srgbClr val="C70E23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37" name="组合 36">
              <a:extLst>
                <a:ext uri="{FF2B5EF4-FFF2-40B4-BE49-F238E27FC236}">
                  <a16:creationId xmlns:a16="http://schemas.microsoft.com/office/drawing/2014/main" id="{FDF63CFB-264B-4D7B-B45F-DA8126919B1F}"/>
                </a:ext>
              </a:extLst>
            </p:cNvPr>
            <p:cNvGrpSpPr/>
            <p:nvPr/>
          </p:nvGrpSpPr>
          <p:grpSpPr>
            <a:xfrm>
              <a:off x="2992728" y="6748272"/>
              <a:ext cx="3001030" cy="109728"/>
              <a:chOff x="0" y="0"/>
              <a:chExt cx="3001030" cy="109728"/>
            </a:xfrm>
          </p:grpSpPr>
          <p:sp>
            <p:nvSpPr>
              <p:cNvPr id="53" name="矩形 52">
                <a:extLst>
                  <a:ext uri="{FF2B5EF4-FFF2-40B4-BE49-F238E27FC236}">
                    <a16:creationId xmlns:a16="http://schemas.microsoft.com/office/drawing/2014/main" id="{7115DB29-DEC5-412E-9649-C7D792823956}"/>
                  </a:ext>
                </a:extLst>
              </p:cNvPr>
              <p:cNvSpPr/>
              <p:nvPr/>
            </p:nvSpPr>
            <p:spPr>
              <a:xfrm flipV="1">
                <a:off x="0" y="0"/>
                <a:ext cx="1367596" cy="109728"/>
              </a:xfrm>
              <a:prstGeom prst="rect">
                <a:avLst/>
              </a:prstGeom>
              <a:solidFill>
                <a:srgbClr val="062845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4" name="矩形 53">
                <a:extLst>
                  <a:ext uri="{FF2B5EF4-FFF2-40B4-BE49-F238E27FC236}">
                    <a16:creationId xmlns:a16="http://schemas.microsoft.com/office/drawing/2014/main" id="{CE65F1E4-22B4-404B-8CBE-2D35CF9CA33D}"/>
                  </a:ext>
                </a:extLst>
              </p:cNvPr>
              <p:cNvSpPr/>
              <p:nvPr/>
            </p:nvSpPr>
            <p:spPr>
              <a:xfrm flipV="1">
                <a:off x="1367596" y="0"/>
                <a:ext cx="1633434" cy="109728"/>
              </a:xfrm>
              <a:prstGeom prst="rect">
                <a:avLst/>
              </a:prstGeom>
              <a:solidFill>
                <a:srgbClr val="C70E23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38" name="组合 37">
              <a:extLst>
                <a:ext uri="{FF2B5EF4-FFF2-40B4-BE49-F238E27FC236}">
                  <a16:creationId xmlns:a16="http://schemas.microsoft.com/office/drawing/2014/main" id="{FFF88403-06BE-4F06-A757-05F063CE0BFD}"/>
                </a:ext>
              </a:extLst>
            </p:cNvPr>
            <p:cNvGrpSpPr/>
            <p:nvPr/>
          </p:nvGrpSpPr>
          <p:grpSpPr>
            <a:xfrm>
              <a:off x="8994788" y="6748272"/>
              <a:ext cx="3197212" cy="109728"/>
              <a:chOff x="0" y="0"/>
              <a:chExt cx="3001030" cy="109728"/>
            </a:xfrm>
          </p:grpSpPr>
          <p:sp>
            <p:nvSpPr>
              <p:cNvPr id="51" name="矩形 50">
                <a:extLst>
                  <a:ext uri="{FF2B5EF4-FFF2-40B4-BE49-F238E27FC236}">
                    <a16:creationId xmlns:a16="http://schemas.microsoft.com/office/drawing/2014/main" id="{52635464-5F6B-41D7-BA9B-DA9B00ED4DC0}"/>
                  </a:ext>
                </a:extLst>
              </p:cNvPr>
              <p:cNvSpPr/>
              <p:nvPr/>
            </p:nvSpPr>
            <p:spPr>
              <a:xfrm flipV="1">
                <a:off x="0" y="0"/>
                <a:ext cx="1367596" cy="109728"/>
              </a:xfrm>
              <a:prstGeom prst="rect">
                <a:avLst/>
              </a:prstGeom>
              <a:solidFill>
                <a:srgbClr val="062845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2" name="矩形 51">
                <a:extLst>
                  <a:ext uri="{FF2B5EF4-FFF2-40B4-BE49-F238E27FC236}">
                    <a16:creationId xmlns:a16="http://schemas.microsoft.com/office/drawing/2014/main" id="{7AC6131C-0513-423D-87F8-0B8E350BB87E}"/>
                  </a:ext>
                </a:extLst>
              </p:cNvPr>
              <p:cNvSpPr/>
              <p:nvPr/>
            </p:nvSpPr>
            <p:spPr>
              <a:xfrm flipV="1">
                <a:off x="1367596" y="0"/>
                <a:ext cx="1633434" cy="109728"/>
              </a:xfrm>
              <a:prstGeom prst="rect">
                <a:avLst/>
              </a:prstGeom>
              <a:solidFill>
                <a:srgbClr val="C70E23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39" name="组合 38">
              <a:extLst>
                <a:ext uri="{FF2B5EF4-FFF2-40B4-BE49-F238E27FC236}">
                  <a16:creationId xmlns:a16="http://schemas.microsoft.com/office/drawing/2014/main" id="{AF28E9FE-8D74-4FE1-8AED-32F676E6807E}"/>
                </a:ext>
              </a:extLst>
            </p:cNvPr>
            <p:cNvGrpSpPr/>
            <p:nvPr/>
          </p:nvGrpSpPr>
          <p:grpSpPr>
            <a:xfrm rot="16200000">
              <a:off x="-1543742" y="1653470"/>
              <a:ext cx="3197212" cy="109728"/>
              <a:chOff x="0" y="0"/>
              <a:chExt cx="3001030" cy="109728"/>
            </a:xfrm>
          </p:grpSpPr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30C6AB88-9A24-42C6-9D46-28F7085446AC}"/>
                  </a:ext>
                </a:extLst>
              </p:cNvPr>
              <p:cNvSpPr/>
              <p:nvPr/>
            </p:nvSpPr>
            <p:spPr>
              <a:xfrm flipV="1">
                <a:off x="0" y="0"/>
                <a:ext cx="1367596" cy="109728"/>
              </a:xfrm>
              <a:prstGeom prst="rect">
                <a:avLst/>
              </a:prstGeom>
              <a:solidFill>
                <a:srgbClr val="062845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0" name="矩形 49">
                <a:extLst>
                  <a:ext uri="{FF2B5EF4-FFF2-40B4-BE49-F238E27FC236}">
                    <a16:creationId xmlns:a16="http://schemas.microsoft.com/office/drawing/2014/main" id="{CA0E3D73-D9CF-4CC4-AD94-B90068683CB4}"/>
                  </a:ext>
                </a:extLst>
              </p:cNvPr>
              <p:cNvSpPr/>
              <p:nvPr/>
            </p:nvSpPr>
            <p:spPr>
              <a:xfrm flipV="1">
                <a:off x="1367596" y="0"/>
                <a:ext cx="1633434" cy="109728"/>
              </a:xfrm>
              <a:prstGeom prst="rect">
                <a:avLst/>
              </a:prstGeom>
              <a:solidFill>
                <a:srgbClr val="C70E23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40" name="组合 39">
              <a:extLst>
                <a:ext uri="{FF2B5EF4-FFF2-40B4-BE49-F238E27FC236}">
                  <a16:creationId xmlns:a16="http://schemas.microsoft.com/office/drawing/2014/main" id="{2C5EC10F-BB10-4283-A0D8-C0382A3D910A}"/>
                </a:ext>
              </a:extLst>
            </p:cNvPr>
            <p:cNvGrpSpPr/>
            <p:nvPr/>
          </p:nvGrpSpPr>
          <p:grpSpPr>
            <a:xfrm rot="16200000">
              <a:off x="-1667877" y="4970666"/>
              <a:ext cx="3441332" cy="113879"/>
              <a:chOff x="0" y="0"/>
              <a:chExt cx="3001030" cy="109728"/>
            </a:xfrm>
          </p:grpSpPr>
          <p:sp>
            <p:nvSpPr>
              <p:cNvPr id="47" name="矩形 46">
                <a:extLst>
                  <a:ext uri="{FF2B5EF4-FFF2-40B4-BE49-F238E27FC236}">
                    <a16:creationId xmlns:a16="http://schemas.microsoft.com/office/drawing/2014/main" id="{65D8CC88-1D7D-4C1F-9132-DE1BAB80CC0E}"/>
                  </a:ext>
                </a:extLst>
              </p:cNvPr>
              <p:cNvSpPr/>
              <p:nvPr/>
            </p:nvSpPr>
            <p:spPr>
              <a:xfrm flipV="1">
                <a:off x="0" y="0"/>
                <a:ext cx="1367596" cy="109728"/>
              </a:xfrm>
              <a:prstGeom prst="rect">
                <a:avLst/>
              </a:prstGeom>
              <a:solidFill>
                <a:srgbClr val="062845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8" name="矩形 47">
                <a:extLst>
                  <a:ext uri="{FF2B5EF4-FFF2-40B4-BE49-F238E27FC236}">
                    <a16:creationId xmlns:a16="http://schemas.microsoft.com/office/drawing/2014/main" id="{E94C685D-1016-4F82-8F89-3566D6AF532C}"/>
                  </a:ext>
                </a:extLst>
              </p:cNvPr>
              <p:cNvSpPr/>
              <p:nvPr/>
            </p:nvSpPr>
            <p:spPr>
              <a:xfrm flipV="1">
                <a:off x="1367596" y="0"/>
                <a:ext cx="1633434" cy="109728"/>
              </a:xfrm>
              <a:prstGeom prst="rect">
                <a:avLst/>
              </a:prstGeom>
              <a:solidFill>
                <a:srgbClr val="C70E23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41" name="组合 40">
              <a:extLst>
                <a:ext uri="{FF2B5EF4-FFF2-40B4-BE49-F238E27FC236}">
                  <a16:creationId xmlns:a16="http://schemas.microsoft.com/office/drawing/2014/main" id="{94B7C6C2-520A-49A1-9FA3-162BC81CCFD1}"/>
                </a:ext>
              </a:extLst>
            </p:cNvPr>
            <p:cNvGrpSpPr/>
            <p:nvPr/>
          </p:nvGrpSpPr>
          <p:grpSpPr>
            <a:xfrm rot="16200000">
              <a:off x="10538530" y="1653470"/>
              <a:ext cx="3197212" cy="109728"/>
              <a:chOff x="0" y="0"/>
              <a:chExt cx="3001030" cy="109728"/>
            </a:xfrm>
          </p:grpSpPr>
          <p:sp>
            <p:nvSpPr>
              <p:cNvPr id="45" name="矩形 44">
                <a:extLst>
                  <a:ext uri="{FF2B5EF4-FFF2-40B4-BE49-F238E27FC236}">
                    <a16:creationId xmlns:a16="http://schemas.microsoft.com/office/drawing/2014/main" id="{2506B37B-C6A5-4B97-ACB9-CC1808F38B35}"/>
                  </a:ext>
                </a:extLst>
              </p:cNvPr>
              <p:cNvSpPr/>
              <p:nvPr/>
            </p:nvSpPr>
            <p:spPr>
              <a:xfrm flipV="1">
                <a:off x="0" y="0"/>
                <a:ext cx="1367596" cy="109728"/>
              </a:xfrm>
              <a:prstGeom prst="rect">
                <a:avLst/>
              </a:prstGeom>
              <a:solidFill>
                <a:srgbClr val="062845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6" name="矩形 45">
                <a:extLst>
                  <a:ext uri="{FF2B5EF4-FFF2-40B4-BE49-F238E27FC236}">
                    <a16:creationId xmlns:a16="http://schemas.microsoft.com/office/drawing/2014/main" id="{66D06482-6CC1-4BB1-AD0F-C4A3312D2A85}"/>
                  </a:ext>
                </a:extLst>
              </p:cNvPr>
              <p:cNvSpPr/>
              <p:nvPr/>
            </p:nvSpPr>
            <p:spPr>
              <a:xfrm flipV="1">
                <a:off x="1367596" y="0"/>
                <a:ext cx="1633434" cy="109728"/>
              </a:xfrm>
              <a:prstGeom prst="rect">
                <a:avLst/>
              </a:prstGeom>
              <a:solidFill>
                <a:srgbClr val="C70E23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42" name="组合 41">
              <a:extLst>
                <a:ext uri="{FF2B5EF4-FFF2-40B4-BE49-F238E27FC236}">
                  <a16:creationId xmlns:a16="http://schemas.microsoft.com/office/drawing/2014/main" id="{901AE102-8A84-4533-A6BE-C7FD7ECE4E7D}"/>
                </a:ext>
              </a:extLst>
            </p:cNvPr>
            <p:cNvGrpSpPr/>
            <p:nvPr/>
          </p:nvGrpSpPr>
          <p:grpSpPr>
            <a:xfrm rot="16200000">
              <a:off x="10414395" y="4970666"/>
              <a:ext cx="3441332" cy="113879"/>
              <a:chOff x="0" y="0"/>
              <a:chExt cx="3001030" cy="109728"/>
            </a:xfrm>
          </p:grpSpPr>
          <p:sp>
            <p:nvSpPr>
              <p:cNvPr id="43" name="矩形 42">
                <a:extLst>
                  <a:ext uri="{FF2B5EF4-FFF2-40B4-BE49-F238E27FC236}">
                    <a16:creationId xmlns:a16="http://schemas.microsoft.com/office/drawing/2014/main" id="{188120D6-2C79-43F1-A398-21DA34F11A8B}"/>
                  </a:ext>
                </a:extLst>
              </p:cNvPr>
              <p:cNvSpPr/>
              <p:nvPr/>
            </p:nvSpPr>
            <p:spPr>
              <a:xfrm flipV="1">
                <a:off x="0" y="0"/>
                <a:ext cx="1367596" cy="109728"/>
              </a:xfrm>
              <a:prstGeom prst="rect">
                <a:avLst/>
              </a:prstGeom>
              <a:solidFill>
                <a:srgbClr val="062845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4" name="矩形 43">
                <a:extLst>
                  <a:ext uri="{FF2B5EF4-FFF2-40B4-BE49-F238E27FC236}">
                    <a16:creationId xmlns:a16="http://schemas.microsoft.com/office/drawing/2014/main" id="{BD10300B-17FF-4AB7-ABEF-C72F48AA6C7C}"/>
                  </a:ext>
                </a:extLst>
              </p:cNvPr>
              <p:cNvSpPr/>
              <p:nvPr/>
            </p:nvSpPr>
            <p:spPr>
              <a:xfrm flipV="1">
                <a:off x="1367596" y="0"/>
                <a:ext cx="1633434" cy="109728"/>
              </a:xfrm>
              <a:prstGeom prst="rect">
                <a:avLst/>
              </a:prstGeom>
              <a:solidFill>
                <a:srgbClr val="C70E23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</p:grpSp>
      <p:pic>
        <p:nvPicPr>
          <p:cNvPr id="68" name="图片 67">
            <a:extLst>
              <a:ext uri="{FF2B5EF4-FFF2-40B4-BE49-F238E27FC236}">
                <a16:creationId xmlns:a16="http://schemas.microsoft.com/office/drawing/2014/main" id="{2006B894-5916-47F1-89DC-DA6C4124723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prstClr val="black"/>
              <a:srgbClr val="38536A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3208" y="2365893"/>
            <a:ext cx="5301002" cy="145020"/>
          </a:xfrm>
          <a:prstGeom prst="rect">
            <a:avLst/>
          </a:prstGeom>
        </p:spPr>
      </p:pic>
      <p:sp>
        <p:nvSpPr>
          <p:cNvPr id="69" name="TextBox 47">
            <a:extLst>
              <a:ext uri="{FF2B5EF4-FFF2-40B4-BE49-F238E27FC236}">
                <a16:creationId xmlns:a16="http://schemas.microsoft.com/office/drawing/2014/main" id="{26CADA55-3A56-4401-A04C-B9B5C4CA4B6D}"/>
              </a:ext>
            </a:extLst>
          </p:cNvPr>
          <p:cNvSpPr txBox="1"/>
          <p:nvPr/>
        </p:nvSpPr>
        <p:spPr>
          <a:xfrm>
            <a:off x="6747041" y="1867584"/>
            <a:ext cx="51125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2000" dirty="0">
                <a:solidFill>
                  <a:srgbClr val="484848"/>
                </a:solidFill>
                <a:latin typeface="+mn-lt"/>
                <a:ea typeface="+mn-ea"/>
                <a:cs typeface="+mn-ea"/>
                <a:sym typeface="+mn-lt"/>
              </a:rPr>
              <a:t>项目简介</a:t>
            </a:r>
          </a:p>
        </p:txBody>
      </p:sp>
      <p:sp>
        <p:nvSpPr>
          <p:cNvPr id="71" name="TextBox 55">
            <a:extLst>
              <a:ext uri="{FF2B5EF4-FFF2-40B4-BE49-F238E27FC236}">
                <a16:creationId xmlns:a16="http://schemas.microsoft.com/office/drawing/2014/main" id="{D21FEEF9-2C0F-4D68-B885-B5BAB6223F28}"/>
              </a:ext>
            </a:extLst>
          </p:cNvPr>
          <p:cNvSpPr txBox="1"/>
          <p:nvPr/>
        </p:nvSpPr>
        <p:spPr>
          <a:xfrm>
            <a:off x="6673598" y="3415952"/>
            <a:ext cx="51125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2000" dirty="0">
                <a:solidFill>
                  <a:srgbClr val="484848"/>
                </a:solidFill>
                <a:latin typeface="+mn-lt"/>
                <a:ea typeface="+mn-ea"/>
                <a:cs typeface="+mn-ea"/>
                <a:sym typeface="+mn-lt"/>
              </a:rPr>
              <a:t>页面交互功能</a:t>
            </a:r>
          </a:p>
        </p:txBody>
      </p:sp>
      <p:sp>
        <p:nvSpPr>
          <p:cNvPr id="73" name="TextBox 57">
            <a:extLst>
              <a:ext uri="{FF2B5EF4-FFF2-40B4-BE49-F238E27FC236}">
                <a16:creationId xmlns:a16="http://schemas.microsoft.com/office/drawing/2014/main" id="{86D21A9B-56AA-45E7-B765-4D60F8FE4CDE}"/>
              </a:ext>
            </a:extLst>
          </p:cNvPr>
          <p:cNvSpPr txBox="1"/>
          <p:nvPr/>
        </p:nvSpPr>
        <p:spPr>
          <a:xfrm>
            <a:off x="6606855" y="4136761"/>
            <a:ext cx="51125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2000" dirty="0">
                <a:solidFill>
                  <a:srgbClr val="484848"/>
                </a:solidFill>
                <a:latin typeface="+mn-lt"/>
                <a:ea typeface="+mn-ea"/>
                <a:cs typeface="+mn-ea"/>
                <a:sym typeface="+mn-lt"/>
              </a:rPr>
              <a:t>后端服务器搭建</a:t>
            </a:r>
          </a:p>
        </p:txBody>
      </p:sp>
      <p:pic>
        <p:nvPicPr>
          <p:cNvPr id="74" name="图片 73">
            <a:extLst>
              <a:ext uri="{FF2B5EF4-FFF2-40B4-BE49-F238E27FC236}">
                <a16:creationId xmlns:a16="http://schemas.microsoft.com/office/drawing/2014/main" id="{7855E579-7987-4603-905D-7F5F3DC4620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3208" y="4576849"/>
            <a:ext cx="5301002" cy="145020"/>
          </a:xfrm>
          <a:prstGeom prst="rect">
            <a:avLst/>
          </a:prstGeom>
        </p:spPr>
      </p:pic>
      <p:pic>
        <p:nvPicPr>
          <p:cNvPr id="76" name="图片 75">
            <a:extLst>
              <a:ext uri="{FF2B5EF4-FFF2-40B4-BE49-F238E27FC236}">
                <a16:creationId xmlns:a16="http://schemas.microsoft.com/office/drawing/2014/main" id="{285F13D0-27DF-43E2-93D4-5FD6D718AA3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0105" y="3897447"/>
            <a:ext cx="5301002" cy="145020"/>
          </a:xfrm>
          <a:prstGeom prst="rect">
            <a:avLst/>
          </a:prstGeom>
        </p:spPr>
      </p:pic>
      <p:pic>
        <p:nvPicPr>
          <p:cNvPr id="78" name="图片 77">
            <a:extLst>
              <a:ext uri="{FF2B5EF4-FFF2-40B4-BE49-F238E27FC236}">
                <a16:creationId xmlns:a16="http://schemas.microsoft.com/office/drawing/2014/main" id="{1D91C93D-8E15-476C-A504-6787FF805E9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1573" y="2775657"/>
            <a:ext cx="366682" cy="366682"/>
          </a:xfrm>
          <a:prstGeom prst="rect">
            <a:avLst/>
          </a:prstGeom>
        </p:spPr>
      </p:pic>
      <p:pic>
        <p:nvPicPr>
          <p:cNvPr id="79" name="图片 78">
            <a:extLst>
              <a:ext uri="{FF2B5EF4-FFF2-40B4-BE49-F238E27FC236}">
                <a16:creationId xmlns:a16="http://schemas.microsoft.com/office/drawing/2014/main" id="{E2024767-D2B6-429B-8CE5-37B77D2F96B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prstClr val="black"/>
              <a:srgbClr val="38536A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2324" y="3061300"/>
            <a:ext cx="5301002" cy="145020"/>
          </a:xfrm>
          <a:prstGeom prst="rect">
            <a:avLst/>
          </a:prstGeom>
        </p:spPr>
      </p:pic>
      <p:sp>
        <p:nvSpPr>
          <p:cNvPr id="80" name="TextBox 47">
            <a:extLst>
              <a:ext uri="{FF2B5EF4-FFF2-40B4-BE49-F238E27FC236}">
                <a16:creationId xmlns:a16="http://schemas.microsoft.com/office/drawing/2014/main" id="{9FDB9F61-0626-421C-93B6-2B678123FD62}"/>
              </a:ext>
            </a:extLst>
          </p:cNvPr>
          <p:cNvSpPr txBox="1"/>
          <p:nvPr/>
        </p:nvSpPr>
        <p:spPr>
          <a:xfrm>
            <a:off x="6673598" y="2605841"/>
            <a:ext cx="51125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2000" dirty="0">
                <a:solidFill>
                  <a:srgbClr val="484848"/>
                </a:solidFill>
                <a:latin typeface="+mn-lt"/>
                <a:ea typeface="+mn-ea"/>
                <a:cs typeface="+mn-ea"/>
                <a:sym typeface="+mn-lt"/>
              </a:rPr>
              <a:t>项目开发平台和工具</a:t>
            </a:r>
          </a:p>
        </p:txBody>
      </p:sp>
      <p:pic>
        <p:nvPicPr>
          <p:cNvPr id="81" name="图片 80">
            <a:extLst>
              <a:ext uri="{FF2B5EF4-FFF2-40B4-BE49-F238E27FC236}">
                <a16:creationId xmlns:a16="http://schemas.microsoft.com/office/drawing/2014/main" id="{DC15E8E9-47BD-446B-A1E1-02C61ACBD5A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7077" y="5045852"/>
            <a:ext cx="366682" cy="366682"/>
          </a:xfrm>
          <a:prstGeom prst="rect">
            <a:avLst/>
          </a:prstGeom>
        </p:spPr>
      </p:pic>
      <p:pic>
        <p:nvPicPr>
          <p:cNvPr id="82" name="图片 81">
            <a:extLst>
              <a:ext uri="{FF2B5EF4-FFF2-40B4-BE49-F238E27FC236}">
                <a16:creationId xmlns:a16="http://schemas.microsoft.com/office/drawing/2014/main" id="{028F9A75-7884-453B-B789-594FFD727DC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prstClr val="black"/>
              <a:srgbClr val="38536A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0105" y="5269354"/>
            <a:ext cx="5301002" cy="145020"/>
          </a:xfrm>
          <a:prstGeom prst="rect">
            <a:avLst/>
          </a:prstGeom>
        </p:spPr>
      </p:pic>
      <p:sp>
        <p:nvSpPr>
          <p:cNvPr id="83" name="TextBox 47">
            <a:extLst>
              <a:ext uri="{FF2B5EF4-FFF2-40B4-BE49-F238E27FC236}">
                <a16:creationId xmlns:a16="http://schemas.microsoft.com/office/drawing/2014/main" id="{6DBF2FBA-2EF8-47C1-856B-18138A04B1B8}"/>
              </a:ext>
            </a:extLst>
          </p:cNvPr>
          <p:cNvSpPr txBox="1"/>
          <p:nvPr/>
        </p:nvSpPr>
        <p:spPr>
          <a:xfrm>
            <a:off x="6615328" y="4826587"/>
            <a:ext cx="51125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2000" dirty="0">
                <a:solidFill>
                  <a:srgbClr val="484848"/>
                </a:solidFill>
                <a:latin typeface="+mn-lt"/>
                <a:ea typeface="+mn-ea"/>
                <a:cs typeface="+mn-ea"/>
                <a:sym typeface="+mn-lt"/>
              </a:rPr>
              <a:t>后端数据库设计</a:t>
            </a:r>
          </a:p>
        </p:txBody>
      </p:sp>
      <p:pic>
        <p:nvPicPr>
          <p:cNvPr id="84" name="图片 83">
            <a:extLst>
              <a:ext uri="{FF2B5EF4-FFF2-40B4-BE49-F238E27FC236}">
                <a16:creationId xmlns:a16="http://schemas.microsoft.com/office/drawing/2014/main" id="{AE42B5AE-F04E-453E-A5C7-197E9C3A0E8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7076" y="5774698"/>
            <a:ext cx="366682" cy="366682"/>
          </a:xfrm>
          <a:prstGeom prst="rect">
            <a:avLst/>
          </a:prstGeom>
        </p:spPr>
      </p:pic>
      <p:pic>
        <p:nvPicPr>
          <p:cNvPr id="85" name="图片 84">
            <a:extLst>
              <a:ext uri="{FF2B5EF4-FFF2-40B4-BE49-F238E27FC236}">
                <a16:creationId xmlns:a16="http://schemas.microsoft.com/office/drawing/2014/main" id="{B8966445-9A35-4610-9728-59FE3AA74F8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prstClr val="black"/>
              <a:srgbClr val="38536A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3208" y="6068870"/>
            <a:ext cx="5301002" cy="145020"/>
          </a:xfrm>
          <a:prstGeom prst="rect">
            <a:avLst/>
          </a:prstGeom>
        </p:spPr>
      </p:pic>
      <p:sp>
        <p:nvSpPr>
          <p:cNvPr id="86" name="TextBox 47">
            <a:extLst>
              <a:ext uri="{FF2B5EF4-FFF2-40B4-BE49-F238E27FC236}">
                <a16:creationId xmlns:a16="http://schemas.microsoft.com/office/drawing/2014/main" id="{7F7EBE82-A676-405E-86FD-D7390EC25977}"/>
              </a:ext>
            </a:extLst>
          </p:cNvPr>
          <p:cNvSpPr txBox="1"/>
          <p:nvPr/>
        </p:nvSpPr>
        <p:spPr>
          <a:xfrm>
            <a:off x="6606855" y="5606175"/>
            <a:ext cx="51125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2000" dirty="0">
                <a:solidFill>
                  <a:srgbClr val="484848"/>
                </a:solidFill>
                <a:latin typeface="+mn-lt"/>
                <a:ea typeface="+mn-ea"/>
                <a:cs typeface="+mn-ea"/>
                <a:sym typeface="+mn-lt"/>
              </a:rPr>
              <a:t>系统功能测试</a:t>
            </a:r>
          </a:p>
        </p:txBody>
      </p:sp>
    </p:spTree>
    <p:extLst>
      <p:ext uri="{BB962C8B-B14F-4D97-AF65-F5344CB8AC3E}">
        <p14:creationId xmlns:p14="http://schemas.microsoft.com/office/powerpoint/2010/main" val="915386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0"/>
                            </p:stCondLst>
                            <p:childTnLst>
                              <p:par>
                                <p:cTn id="1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 tmFilter="0,0; .5, 1; 1, 1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5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4.07407E-6 L 0.47409 4.07407E-6 " pathEditMode="relative" rAng="0" ptsTypes="AA">
                                      <p:cBhvr>
                                        <p:cTn id="3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69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050"/>
                            </p:stCondLst>
                            <p:childTnLst>
                              <p:par>
                                <p:cTn id="32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 tmFilter="0,0; .5, 1; 1, 1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7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4.07407E-6 L 0.47409 4.07407E-6 " pathEditMode="relative" rAng="0" ptsTypes="AA">
                                      <p:cBhvr>
                                        <p:cTn id="4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69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700"/>
                            </p:stCondLst>
                            <p:childTnLst>
                              <p:par>
                                <p:cTn id="4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 tmFilter="0,0; .5, 1; 1, 1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45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4.07407E-6 L 0.47409 4.07407E-6 " pathEditMode="relative" rAng="0" ptsTypes="AA">
                                      <p:cBhvr>
                                        <p:cTn id="6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69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7450"/>
                            </p:stCondLst>
                            <p:childTnLst>
                              <p:par>
                                <p:cTn id="66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 tmFilter="0,0; .5, 1; 1, 1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8250"/>
                            </p:stCondLst>
                            <p:childTnLst>
                              <p:par>
                                <p:cTn id="7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4.07407E-6 L 0.47409 4.07407E-6 " pathEditMode="relative" rAng="0" ptsTypes="AA">
                                      <p:cBhvr>
                                        <p:cTn id="81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69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9250"/>
                            </p:stCondLst>
                            <p:childTnLst>
                              <p:par>
                                <p:cTn id="83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 tmFilter="0,0; .5, 1; 1, 1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0150"/>
                            </p:stCondLst>
                            <p:childTnLst>
                              <p:par>
                                <p:cTn id="9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4.07407E-6 L 0.47409 4.07407E-6 " pathEditMode="relative" rAng="0" ptsTypes="AA">
                                      <p:cBhvr>
                                        <p:cTn id="98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69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11150"/>
                            </p:stCondLst>
                            <p:childTnLst>
                              <p:par>
                                <p:cTn id="10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500" tmFilter="0,0; .5, 1; 1, 1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11950"/>
                            </p:stCondLst>
                            <p:childTnLst>
                              <p:par>
                                <p:cTn id="10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4.07407E-6 L 0.47409 4.07407E-6 " pathEditMode="relative" rAng="0" ptsTypes="AA">
                                      <p:cBhvr>
                                        <p:cTn id="115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69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12950"/>
                            </p:stCondLst>
                            <p:childTnLst>
                              <p:par>
                                <p:cTn id="117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3" dur="500" tmFilter="0,0; .5, 1; 1, 1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9" grpId="0"/>
      <p:bldP spid="71" grpId="0"/>
      <p:bldP spid="73" grpId="0"/>
      <p:bldP spid="80" grpId="0"/>
      <p:bldP spid="83" grpId="0"/>
      <p:bldP spid="8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Box 42">
            <a:extLst>
              <a:ext uri="{FF2B5EF4-FFF2-40B4-BE49-F238E27FC236}">
                <a16:creationId xmlns:a16="http://schemas.microsoft.com/office/drawing/2014/main" id="{C744FDB5-A297-4774-A339-9BEDE506B9D4}"/>
              </a:ext>
            </a:extLst>
          </p:cNvPr>
          <p:cNvSpPr txBox="1"/>
          <p:nvPr/>
        </p:nvSpPr>
        <p:spPr>
          <a:xfrm>
            <a:off x="1311470" y="315858"/>
            <a:ext cx="3649369" cy="43088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t" anchorCtr="0" compatLnSpc="1">
            <a:spAutoFit/>
          </a:bodyPr>
          <a:lstStyle>
            <a:defPPr>
              <a:defRPr lang="zh-CN"/>
            </a:defPPr>
            <a:lvl1pPr marL="0" marR="0" lvl="0" indent="0" defTabSz="914400" eaLnBrk="1" latinLnBrk="0" hangingPunct="1">
              <a:lnSpc>
                <a:spcPct val="100000"/>
              </a:lnSpc>
              <a:buClrTx/>
              <a:buSzTx/>
              <a:buFontTx/>
              <a:buNone/>
              <a:defRPr kumimoji="0" sz="2800" b="1" i="0" u="none" strike="noStrike" cap="none" normalizeH="0" baseline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defRPr>
            </a:lvl1pPr>
          </a:lstStyle>
          <a:p>
            <a:r>
              <a:rPr lang="zh-CN" altLang="en-US" b="0" dirty="0">
                <a:solidFill>
                  <a:srgbClr val="444444"/>
                </a:solidFill>
                <a:latin typeface="+mn-lt"/>
                <a:ea typeface="+mn-ea"/>
                <a:cs typeface="+mn-ea"/>
                <a:sym typeface="+mn-lt"/>
              </a:rPr>
              <a:t>页面分析，得出数据</a:t>
            </a:r>
          </a:p>
        </p:txBody>
      </p:sp>
      <p:sp>
        <p:nvSpPr>
          <p:cNvPr id="49" name="TextBox 2">
            <a:extLst>
              <a:ext uri="{FF2B5EF4-FFF2-40B4-BE49-F238E27FC236}">
                <a16:creationId xmlns:a16="http://schemas.microsoft.com/office/drawing/2014/main" id="{E1BD46FB-16A0-44E6-B84F-0F044A04F134}"/>
              </a:ext>
            </a:extLst>
          </p:cNvPr>
          <p:cNvSpPr txBox="1"/>
          <p:nvPr/>
        </p:nvSpPr>
        <p:spPr>
          <a:xfrm>
            <a:off x="770444" y="1046971"/>
            <a:ext cx="2907476" cy="493705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出售物品信息：（*号必填）</a:t>
            </a:r>
          </a:p>
          <a:p>
            <a:pPr algn="just"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物品名*</a:t>
            </a:r>
          </a:p>
          <a:p>
            <a:pPr algn="just"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所属类型*</a:t>
            </a:r>
          </a:p>
          <a:p>
            <a:pPr algn="just"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原价</a:t>
            </a:r>
          </a:p>
          <a:p>
            <a:pPr algn="just"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售价*  （求物品没有价格）</a:t>
            </a:r>
          </a:p>
          <a:p>
            <a:pPr algn="just"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描述*</a:t>
            </a:r>
          </a:p>
          <a:p>
            <a:pPr algn="just"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封面图片</a:t>
            </a:r>
          </a:p>
          <a:p>
            <a:pPr algn="just"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描述图片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1</a:t>
            </a:r>
          </a:p>
          <a:p>
            <a:pPr algn="just"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描述图片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2</a:t>
            </a:r>
          </a:p>
          <a:p>
            <a:pPr algn="just"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描述图片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3</a:t>
            </a:r>
          </a:p>
          <a:p>
            <a:pPr algn="just"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物品状态：是否已完成交易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>
              <a:lnSpc>
                <a:spcPct val="150000"/>
              </a:lnSpc>
            </a:pP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3BF49B9-A2C6-4DB4-BB3D-49B77B9EE0D1}"/>
              </a:ext>
            </a:extLst>
          </p:cNvPr>
          <p:cNvSpPr txBox="1"/>
          <p:nvPr/>
        </p:nvSpPr>
        <p:spPr>
          <a:xfrm>
            <a:off x="7429990" y="3257042"/>
            <a:ext cx="4638027" cy="2951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用户连接的信息：（联系集）</a:t>
            </a:r>
          </a:p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加入购物车的物品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id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，购物车只有出售物品，没有请求物品（多对多）</a:t>
            </a:r>
          </a:p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自己创建的出售物品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id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（一对多）</a:t>
            </a:r>
          </a:p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自己创建的请求物品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id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（一对多）</a:t>
            </a:r>
          </a:p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用户浏览历史：出售物品的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id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（一对多）</a:t>
            </a:r>
          </a:p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C26B4F5-33CB-4463-9ED0-EDCC7AA59500}"/>
              </a:ext>
            </a:extLst>
          </p:cNvPr>
          <p:cNvSpPr txBox="1"/>
          <p:nvPr/>
        </p:nvSpPr>
        <p:spPr>
          <a:xfrm>
            <a:off x="3870960" y="1238372"/>
            <a:ext cx="3159760" cy="3277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需求物品信息：（*号必填）</a:t>
            </a:r>
          </a:p>
          <a:p>
            <a:pPr algn="just">
              <a:lnSpc>
                <a:spcPct val="150000"/>
              </a:lnSpc>
            </a:pPr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物品名*</a:t>
            </a:r>
          </a:p>
          <a:p>
            <a:pPr algn="just">
              <a:lnSpc>
                <a:spcPct val="150000"/>
              </a:lnSpc>
            </a:pPr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所属类型*</a:t>
            </a:r>
          </a:p>
          <a:p>
            <a:pPr algn="just">
              <a:lnSpc>
                <a:spcPct val="150000"/>
              </a:lnSpc>
            </a:pPr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描述*</a:t>
            </a:r>
          </a:p>
          <a:p>
            <a:pPr algn="just">
              <a:lnSpc>
                <a:spcPct val="150000"/>
              </a:lnSpc>
            </a:pPr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封面图片</a:t>
            </a:r>
          </a:p>
          <a:p>
            <a:pPr algn="just">
              <a:lnSpc>
                <a:spcPct val="150000"/>
              </a:lnSpc>
            </a:pPr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注：求物品没有价格、描述图片、完成交易状态。</a:t>
            </a:r>
          </a:p>
          <a:p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3B2854D-A366-4F77-BCFA-CEB5CD0890A2}"/>
              </a:ext>
            </a:extLst>
          </p:cNvPr>
          <p:cNvSpPr txBox="1"/>
          <p:nvPr/>
        </p:nvSpPr>
        <p:spPr>
          <a:xfrm>
            <a:off x="7429990" y="1472052"/>
            <a:ext cx="4188967" cy="16158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用户信息：</a:t>
            </a:r>
          </a:p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账户，密码，每次操作用的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code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令牌，</a:t>
            </a:r>
          </a:p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昵称，联系方式，校区，宿舍，学院</a:t>
            </a:r>
          </a:p>
          <a:p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323450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49" grpId="0"/>
      <p:bldP spid="2" grpId="0"/>
      <p:bldP spid="3" grpId="0"/>
      <p:bldP spid="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Box 42">
            <a:extLst>
              <a:ext uri="{FF2B5EF4-FFF2-40B4-BE49-F238E27FC236}">
                <a16:creationId xmlns:a16="http://schemas.microsoft.com/office/drawing/2014/main" id="{C744FDB5-A297-4774-A339-9BEDE506B9D4}"/>
              </a:ext>
            </a:extLst>
          </p:cNvPr>
          <p:cNvSpPr txBox="1"/>
          <p:nvPr/>
        </p:nvSpPr>
        <p:spPr>
          <a:xfrm>
            <a:off x="1311470" y="315858"/>
            <a:ext cx="3649369" cy="43088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t" anchorCtr="0" compatLnSpc="1">
            <a:spAutoFit/>
          </a:bodyPr>
          <a:lstStyle>
            <a:defPPr>
              <a:defRPr lang="zh-CN"/>
            </a:defPPr>
            <a:lvl1pPr marL="0" marR="0" lvl="0" indent="0" defTabSz="914400" eaLnBrk="1" latinLnBrk="0" hangingPunct="1">
              <a:lnSpc>
                <a:spcPct val="100000"/>
              </a:lnSpc>
              <a:buClrTx/>
              <a:buSzTx/>
              <a:buFontTx/>
              <a:buNone/>
              <a:defRPr kumimoji="0" sz="2800" b="1" i="0" u="none" strike="noStrike" cap="none" normalizeH="0" baseline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defRPr>
            </a:lvl1pPr>
          </a:lstStyle>
          <a:p>
            <a:r>
              <a:rPr lang="en-US" altLang="zh-CN" b="0" dirty="0">
                <a:solidFill>
                  <a:srgbClr val="444444"/>
                </a:solidFill>
                <a:latin typeface="+mn-lt"/>
                <a:ea typeface="+mn-ea"/>
                <a:cs typeface="+mn-ea"/>
                <a:sym typeface="+mn-lt"/>
              </a:rPr>
              <a:t>E-R</a:t>
            </a:r>
            <a:r>
              <a:rPr lang="zh-CN" altLang="en-US" b="0" dirty="0">
                <a:solidFill>
                  <a:srgbClr val="444444"/>
                </a:solidFill>
                <a:latin typeface="+mn-lt"/>
                <a:ea typeface="+mn-ea"/>
                <a:cs typeface="+mn-ea"/>
                <a:sym typeface="+mn-lt"/>
              </a:rPr>
              <a:t>图及分析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27E3F0A-E4C6-4D54-AEC4-BF33CDDD827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695" y="924560"/>
            <a:ext cx="11650305" cy="561758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8052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Box 42">
            <a:extLst>
              <a:ext uri="{FF2B5EF4-FFF2-40B4-BE49-F238E27FC236}">
                <a16:creationId xmlns:a16="http://schemas.microsoft.com/office/drawing/2014/main" id="{C744FDB5-A297-4774-A339-9BEDE506B9D4}"/>
              </a:ext>
            </a:extLst>
          </p:cNvPr>
          <p:cNvSpPr txBox="1"/>
          <p:nvPr/>
        </p:nvSpPr>
        <p:spPr>
          <a:xfrm>
            <a:off x="1311470" y="315858"/>
            <a:ext cx="3649369" cy="43088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t" anchorCtr="0" compatLnSpc="1">
            <a:spAutoFit/>
          </a:bodyPr>
          <a:lstStyle>
            <a:defPPr>
              <a:defRPr lang="zh-CN"/>
            </a:defPPr>
            <a:lvl1pPr marL="0" marR="0" lvl="0" indent="0" defTabSz="914400" eaLnBrk="1" latinLnBrk="0" hangingPunct="1">
              <a:lnSpc>
                <a:spcPct val="100000"/>
              </a:lnSpc>
              <a:buClrTx/>
              <a:buSzTx/>
              <a:buFontTx/>
              <a:buNone/>
              <a:defRPr kumimoji="0" sz="2800" b="1" i="0" u="none" strike="noStrike" cap="none" normalizeH="0" baseline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defRPr>
            </a:lvl1pPr>
          </a:lstStyle>
          <a:p>
            <a:r>
              <a:rPr lang="en-US" altLang="zh-CN" b="0" dirty="0">
                <a:solidFill>
                  <a:srgbClr val="444444"/>
                </a:solidFill>
                <a:latin typeface="+mn-lt"/>
                <a:ea typeface="+mn-ea"/>
                <a:cs typeface="+mn-ea"/>
                <a:sym typeface="+mn-lt"/>
              </a:rPr>
              <a:t>E-R</a:t>
            </a:r>
            <a:r>
              <a:rPr lang="zh-CN" altLang="en-US" b="0" dirty="0">
                <a:solidFill>
                  <a:srgbClr val="444444"/>
                </a:solidFill>
                <a:latin typeface="+mn-lt"/>
                <a:ea typeface="+mn-ea"/>
                <a:cs typeface="+mn-ea"/>
                <a:sym typeface="+mn-lt"/>
              </a:rPr>
              <a:t>图及分析</a:t>
            </a:r>
          </a:p>
        </p:txBody>
      </p:sp>
      <p:sp>
        <p:nvSpPr>
          <p:cNvPr id="49" name="TextBox 2">
            <a:extLst>
              <a:ext uri="{FF2B5EF4-FFF2-40B4-BE49-F238E27FC236}">
                <a16:creationId xmlns:a16="http://schemas.microsoft.com/office/drawing/2014/main" id="{E1BD46FB-16A0-44E6-B84F-0F044A04F134}"/>
              </a:ext>
            </a:extLst>
          </p:cNvPr>
          <p:cNvSpPr txBox="1"/>
          <p:nvPr/>
        </p:nvSpPr>
        <p:spPr>
          <a:xfrm>
            <a:off x="770443" y="953665"/>
            <a:ext cx="10862757" cy="202856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实体集：</a:t>
            </a:r>
          </a:p>
          <a:p>
            <a:pPr algn="just"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用户，二手商品、已交易的二手商品、求物、浏览历史、聊天记录。</a:t>
            </a:r>
          </a:p>
          <a:p>
            <a:pPr algn="just">
              <a:lnSpc>
                <a:spcPct val="150000"/>
              </a:lnSpc>
            </a:pP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联系集：</a:t>
            </a:r>
          </a:p>
          <a:p>
            <a:pPr algn="just"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用户创建二手商品、用户拥有已交易的商品、用户创建求物，用户浏览历史，用户将二手商品加入购物车，用户与其他用户聊天。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9B851BA-ACA3-4BE5-92FA-E27B31CAB04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2880" y="2733040"/>
            <a:ext cx="6929120" cy="4013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07735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4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Box 42">
            <a:extLst>
              <a:ext uri="{FF2B5EF4-FFF2-40B4-BE49-F238E27FC236}">
                <a16:creationId xmlns:a16="http://schemas.microsoft.com/office/drawing/2014/main" id="{C744FDB5-A297-4774-A339-9BEDE506B9D4}"/>
              </a:ext>
            </a:extLst>
          </p:cNvPr>
          <p:cNvSpPr txBox="1"/>
          <p:nvPr/>
        </p:nvSpPr>
        <p:spPr>
          <a:xfrm>
            <a:off x="1311470" y="315858"/>
            <a:ext cx="3649369" cy="43088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t" anchorCtr="0" compatLnSpc="1">
            <a:spAutoFit/>
          </a:bodyPr>
          <a:lstStyle>
            <a:defPPr>
              <a:defRPr lang="zh-CN"/>
            </a:defPPr>
            <a:lvl1pPr marL="0" marR="0" lvl="0" indent="0" defTabSz="914400" eaLnBrk="1" latinLnBrk="0" hangingPunct="1">
              <a:lnSpc>
                <a:spcPct val="100000"/>
              </a:lnSpc>
              <a:buClrTx/>
              <a:buSzTx/>
              <a:buFontTx/>
              <a:buNone/>
              <a:defRPr kumimoji="0" sz="2800" b="1" i="0" u="none" strike="noStrike" cap="none" normalizeH="0" baseline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defRPr>
            </a:lvl1pPr>
          </a:lstStyle>
          <a:p>
            <a:r>
              <a:rPr lang="en-US" altLang="zh-CN" b="0" dirty="0">
                <a:solidFill>
                  <a:srgbClr val="444444"/>
                </a:solidFill>
                <a:latin typeface="+mn-lt"/>
                <a:ea typeface="+mn-ea"/>
                <a:cs typeface="+mn-ea"/>
                <a:sym typeface="+mn-lt"/>
              </a:rPr>
              <a:t>E-R</a:t>
            </a:r>
            <a:r>
              <a:rPr lang="zh-CN" altLang="en-US" b="0" dirty="0">
                <a:solidFill>
                  <a:srgbClr val="444444"/>
                </a:solidFill>
                <a:latin typeface="+mn-lt"/>
                <a:ea typeface="+mn-ea"/>
                <a:cs typeface="+mn-ea"/>
                <a:sym typeface="+mn-lt"/>
              </a:rPr>
              <a:t>图及分析</a:t>
            </a:r>
          </a:p>
        </p:txBody>
      </p:sp>
      <p:sp>
        <p:nvSpPr>
          <p:cNvPr id="49" name="TextBox 2">
            <a:extLst>
              <a:ext uri="{FF2B5EF4-FFF2-40B4-BE49-F238E27FC236}">
                <a16:creationId xmlns:a16="http://schemas.microsoft.com/office/drawing/2014/main" id="{E1BD46FB-16A0-44E6-B84F-0F044A04F134}"/>
              </a:ext>
            </a:extLst>
          </p:cNvPr>
          <p:cNvSpPr txBox="1"/>
          <p:nvPr/>
        </p:nvSpPr>
        <p:spPr>
          <a:xfrm>
            <a:off x="210193" y="982015"/>
            <a:ext cx="6089007" cy="567116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E-R</a:t>
            </a:r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图设计分析：</a:t>
            </a:r>
          </a:p>
          <a:p>
            <a:pPr algn="just">
              <a:lnSpc>
                <a:spcPct val="150000"/>
              </a:lnSpc>
            </a:pP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1.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二手商品、已交易的二手商品实体集：当二手物品完成交易后，用户将正在出售的二手商品设置为已完成交易状态，服务器自动将该商品从二手商品表移动到已交易二手商品表。</a:t>
            </a:r>
          </a:p>
          <a:p>
            <a:pPr algn="just">
              <a:lnSpc>
                <a:spcPct val="150000"/>
              </a:lnSpc>
            </a:pP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2.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二手商品、已交易的二手商品实体集：两表中的描述图片字段，是多值属性，转换为关系模式时，需要另建立一个表，存放物品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id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，图片地址。</a:t>
            </a: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>
              <a:lnSpc>
                <a:spcPct val="150000"/>
              </a:lnSpc>
            </a:pP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3.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创建联系集：用户可以出售多个二手商品，可以拥有多个已交易的商品记录，也可以有多个求物需求，都是“一对多”，用户是“一”方，二手商品是“多”方，转换为关系模式时，将“一”方，即用户的主码和特有属性创建时间放进二手商品表中，从而表示此联系集。</a:t>
            </a: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>
              <a:lnSpc>
                <a:spcPct val="150000"/>
              </a:lnSpc>
            </a:pP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4.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购物车联系集：用户和二手商品的加入购物车关系是“多对多”的关系，需要建立新的表，表中存有用户表的主码和二手商品表的主码。</a:t>
            </a: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>
              <a:lnSpc>
                <a:spcPct val="150000"/>
              </a:lnSpc>
            </a:pP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zh-CN" altLang="en-US" sz="1400" dirty="0"/>
          </a:p>
          <a:p>
            <a:pPr algn="just">
              <a:lnSpc>
                <a:spcPct val="150000"/>
              </a:lnSpc>
            </a:pP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9B851BA-ACA3-4BE5-92FA-E27B31CAB04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1163" y="111760"/>
            <a:ext cx="5017553" cy="2986142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B36E04C7-7A59-430B-9559-29707A541F14}"/>
              </a:ext>
            </a:extLst>
          </p:cNvPr>
          <p:cNvSpPr txBox="1"/>
          <p:nvPr/>
        </p:nvSpPr>
        <p:spPr>
          <a:xfrm>
            <a:off x="7231163" y="3423920"/>
            <a:ext cx="4574757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5.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浏览历史联系集：保存用户浏览过的二手商品的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ID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及特有属性访问时间 </a:t>
            </a: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>
              <a:lnSpc>
                <a:spcPct val="150000"/>
              </a:lnSpc>
            </a:pP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6.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聊天历史联系集：保存用户与其他用户的聊天记录，在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E-R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图中表现为自我联系，是多对多的关系，每一条历史记录有发送者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id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，接收者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id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，记录时间戳，聊天内容。转换为关系模式时，需要另建立一个表，字段有聊天双方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id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、时间戳、聊天内容。</a:t>
            </a:r>
          </a:p>
          <a:p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077503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49" grpId="0"/>
      <p:bldP spid="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Box 42">
            <a:extLst>
              <a:ext uri="{FF2B5EF4-FFF2-40B4-BE49-F238E27FC236}">
                <a16:creationId xmlns:a16="http://schemas.microsoft.com/office/drawing/2014/main" id="{C744FDB5-A297-4774-A339-9BEDE506B9D4}"/>
              </a:ext>
            </a:extLst>
          </p:cNvPr>
          <p:cNvSpPr txBox="1"/>
          <p:nvPr/>
        </p:nvSpPr>
        <p:spPr>
          <a:xfrm>
            <a:off x="1311470" y="315858"/>
            <a:ext cx="3649369" cy="43088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t" anchorCtr="0" compatLnSpc="1">
            <a:spAutoFit/>
          </a:bodyPr>
          <a:lstStyle>
            <a:defPPr>
              <a:defRPr lang="zh-CN"/>
            </a:defPPr>
            <a:lvl1pPr marL="0" marR="0" lvl="0" indent="0" defTabSz="914400" eaLnBrk="1" latinLnBrk="0" hangingPunct="1">
              <a:lnSpc>
                <a:spcPct val="100000"/>
              </a:lnSpc>
              <a:buClrTx/>
              <a:buSzTx/>
              <a:buFontTx/>
              <a:buNone/>
              <a:defRPr kumimoji="0" sz="2800" b="1" i="0" u="none" strike="noStrike" cap="none" normalizeH="0" baseline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defRPr>
            </a:lvl1pPr>
          </a:lstStyle>
          <a:p>
            <a:r>
              <a:rPr lang="zh-CN" altLang="en-US" b="0" dirty="0">
                <a:solidFill>
                  <a:srgbClr val="444444"/>
                </a:solidFill>
                <a:latin typeface="+mn-lt"/>
                <a:ea typeface="+mn-ea"/>
                <a:cs typeface="+mn-ea"/>
                <a:sym typeface="+mn-lt"/>
              </a:rPr>
              <a:t>数据库</a:t>
            </a:r>
            <a:r>
              <a:rPr lang="en-US" altLang="zh-CN" b="0" dirty="0">
                <a:solidFill>
                  <a:srgbClr val="444444"/>
                </a:solidFill>
                <a:latin typeface="+mn-lt"/>
                <a:ea typeface="+mn-ea"/>
                <a:cs typeface="+mn-ea"/>
                <a:sym typeface="+mn-lt"/>
              </a:rPr>
              <a:t>DDL</a:t>
            </a:r>
            <a:endParaRPr lang="zh-CN" altLang="en-US" b="0" dirty="0">
              <a:solidFill>
                <a:srgbClr val="444444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E6DDDEF-B973-4E60-B4FC-016E520E45FC}"/>
              </a:ext>
            </a:extLst>
          </p:cNvPr>
          <p:cNvSpPr txBox="1"/>
          <p:nvPr/>
        </p:nvSpPr>
        <p:spPr>
          <a:xfrm>
            <a:off x="337605" y="4132328"/>
            <a:ext cx="6530906" cy="18955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  <a:p>
            <a:pPr lvl="0" algn="just">
              <a:lnSpc>
                <a:spcPct val="150000"/>
              </a:lnSpc>
              <a:defRPr/>
            </a:pPr>
            <a:r>
              <a:rPr lang="zh-CN" altLang="en-US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注解：用户信息表。</a:t>
            </a:r>
          </a:p>
          <a:p>
            <a:pPr lvl="0" algn="just">
              <a:lnSpc>
                <a:spcPct val="150000"/>
              </a:lnSpc>
              <a:defRPr/>
            </a:pPr>
            <a:r>
              <a:rPr lang="zh-CN" altLang="en-US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信息有：账户</a:t>
            </a:r>
            <a:r>
              <a:rPr lang="en-US" altLang="zh-CN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id</a:t>
            </a:r>
            <a:r>
              <a:rPr lang="zh-CN" altLang="en-US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，用户昵称，账号密码，用户操作令牌，联系方式，校区，宿舍，学院。</a:t>
            </a:r>
          </a:p>
          <a:p>
            <a:pPr lvl="0" algn="just">
              <a:lnSpc>
                <a:spcPct val="150000"/>
              </a:lnSpc>
              <a:defRPr/>
            </a:pPr>
            <a:r>
              <a:rPr lang="zh-CN" altLang="en-US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其中，账户</a:t>
            </a:r>
            <a:r>
              <a:rPr lang="en-US" altLang="zh-CN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id</a:t>
            </a:r>
            <a:r>
              <a:rPr lang="zh-CN" altLang="en-US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是主码，校区限定</a:t>
            </a:r>
            <a:r>
              <a:rPr lang="en-US" altLang="zh-CN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3</a:t>
            </a:r>
            <a:r>
              <a:rPr lang="zh-CN" altLang="en-US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个：</a:t>
            </a:r>
            <a:r>
              <a:rPr lang="en-US" altLang="zh-CN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'</a:t>
            </a:r>
            <a:r>
              <a:rPr lang="zh-CN" altLang="en-US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北校区</a:t>
            </a:r>
            <a:r>
              <a:rPr lang="en-US" altLang="zh-CN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','</a:t>
            </a:r>
            <a:r>
              <a:rPr lang="zh-CN" altLang="en-US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南校区</a:t>
            </a:r>
            <a:r>
              <a:rPr lang="en-US" altLang="zh-CN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','</a:t>
            </a:r>
            <a:r>
              <a:rPr lang="zh-CN" altLang="en-US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国际校区</a:t>
            </a:r>
            <a:r>
              <a:rPr lang="en-US" altLang="zh-CN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'</a:t>
            </a:r>
            <a:r>
              <a:rPr lang="zh-CN" altLang="en-US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。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72F3537-BBCB-4DFB-B5DB-2A302F889918}"/>
              </a:ext>
            </a:extLst>
          </p:cNvPr>
          <p:cNvSpPr txBox="1"/>
          <p:nvPr/>
        </p:nvSpPr>
        <p:spPr>
          <a:xfrm>
            <a:off x="6323771" y="2580324"/>
            <a:ext cx="54511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注解：创建视图。</a:t>
            </a:r>
          </a:p>
          <a:p>
            <a:r>
              <a:rPr lang="zh-CN" alt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用户对外展示的信息</a:t>
            </a:r>
          </a:p>
          <a:p>
            <a:r>
              <a:rPr lang="zh-CN" alt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（我们采用的数据库是</a:t>
            </a:r>
            <a:r>
              <a:rPr lang="en-US" altLang="zh-CN" dirty="0" err="1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mySQL</a:t>
            </a:r>
            <a:r>
              <a:rPr lang="zh-CN" alt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，支持自然连接语句）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41EC419-6729-4B4B-8ECF-C21EB0AA72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118" y="962339"/>
            <a:ext cx="4953429" cy="294919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27D7A8D-A90B-48E7-909B-1E5BBE142F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8534" y="1425908"/>
            <a:ext cx="6530906" cy="838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191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3" grpId="0"/>
      <p:bldP spid="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Box 42">
            <a:extLst>
              <a:ext uri="{FF2B5EF4-FFF2-40B4-BE49-F238E27FC236}">
                <a16:creationId xmlns:a16="http://schemas.microsoft.com/office/drawing/2014/main" id="{C744FDB5-A297-4774-A339-9BEDE506B9D4}"/>
              </a:ext>
            </a:extLst>
          </p:cNvPr>
          <p:cNvSpPr txBox="1"/>
          <p:nvPr/>
        </p:nvSpPr>
        <p:spPr>
          <a:xfrm>
            <a:off x="1311470" y="315858"/>
            <a:ext cx="3649369" cy="43088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t" anchorCtr="0" compatLnSpc="1">
            <a:spAutoFit/>
          </a:bodyPr>
          <a:lstStyle>
            <a:defPPr>
              <a:defRPr lang="zh-CN"/>
            </a:defPPr>
            <a:lvl1pPr marL="0" marR="0" lvl="0" indent="0" defTabSz="914400" eaLnBrk="1" latinLnBrk="0" hangingPunct="1">
              <a:lnSpc>
                <a:spcPct val="100000"/>
              </a:lnSpc>
              <a:buClrTx/>
              <a:buSzTx/>
              <a:buFontTx/>
              <a:buNone/>
              <a:defRPr kumimoji="0" sz="2800" b="1" i="0" u="none" strike="noStrike" cap="none" normalizeH="0" baseline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defRPr>
            </a:lvl1pPr>
          </a:lstStyle>
          <a:p>
            <a:r>
              <a:rPr lang="zh-CN" altLang="en-US" b="0" dirty="0">
                <a:solidFill>
                  <a:srgbClr val="444444"/>
                </a:solidFill>
                <a:latin typeface="+mn-lt"/>
                <a:ea typeface="+mn-ea"/>
                <a:cs typeface="+mn-ea"/>
                <a:sym typeface="+mn-lt"/>
              </a:rPr>
              <a:t>数据库</a:t>
            </a:r>
            <a:r>
              <a:rPr lang="en-US" altLang="zh-CN" b="0" dirty="0">
                <a:solidFill>
                  <a:srgbClr val="444444"/>
                </a:solidFill>
                <a:latin typeface="+mn-lt"/>
                <a:ea typeface="+mn-ea"/>
                <a:cs typeface="+mn-ea"/>
                <a:sym typeface="+mn-lt"/>
              </a:rPr>
              <a:t>DDL</a:t>
            </a:r>
            <a:endParaRPr lang="zh-CN" altLang="en-US" b="0" dirty="0">
              <a:solidFill>
                <a:srgbClr val="444444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E6DDDEF-B973-4E60-B4FC-016E520E45FC}"/>
              </a:ext>
            </a:extLst>
          </p:cNvPr>
          <p:cNvSpPr txBox="1"/>
          <p:nvPr/>
        </p:nvSpPr>
        <p:spPr>
          <a:xfrm>
            <a:off x="7130761" y="872385"/>
            <a:ext cx="4890128" cy="58766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注解：二手商品表。</a:t>
            </a:r>
          </a:p>
          <a:p>
            <a:pPr algn="just">
              <a:lnSpc>
                <a:spcPct val="150000"/>
              </a:lnSpc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1.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用户上传的待出售二手商品信息存于此表。</a:t>
            </a:r>
          </a:p>
          <a:p>
            <a:pPr algn="just">
              <a:lnSpc>
                <a:spcPct val="150000"/>
              </a:lnSpc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2.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信息有：二手商品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id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，二手商品名，二手商品类型，二手商品原价，二手商品出价，二手商品描述，二手商品封面图，创建时间，校区，出售者用户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id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。</a:t>
            </a:r>
          </a:p>
          <a:p>
            <a:pPr algn="just">
              <a:lnSpc>
                <a:spcPct val="150000"/>
              </a:lnSpc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3.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其中，主码是二手商品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id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，每次创建新二手商品，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id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自增；用户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id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是参照用户表上的外码，采用级联删除；</a:t>
            </a:r>
          </a:p>
          <a:p>
            <a:pPr algn="just">
              <a:lnSpc>
                <a:spcPct val="150000"/>
              </a:lnSpc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4.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校区限定在：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'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北校区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','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南校区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','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国际校区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’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；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>
              <a:lnSpc>
                <a:spcPct val="150000"/>
              </a:lnSpc>
            </a:pP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5.Fulltext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：全文索引，使建立了此索引的字段支持快速的词语搜索。</a:t>
            </a:r>
          </a:p>
          <a:p>
            <a:pPr algn="just"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具体使用方法为：</a:t>
            </a:r>
          </a:p>
          <a:p>
            <a:pPr algn="just">
              <a:lnSpc>
                <a:spcPct val="150000"/>
              </a:lnSpc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select * from commodity </a:t>
            </a:r>
          </a:p>
          <a:p>
            <a:pPr algn="just">
              <a:lnSpc>
                <a:spcPct val="150000"/>
              </a:lnSpc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where MATCH(`commodity_name`,`commodity_type`,`</a:t>
            </a:r>
            <a:r>
              <a:rPr lang="en-US" altLang="zh-CN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commodity_description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`) AGAINST(‘java’ IN BOOLEAN MODE)</a:t>
            </a:r>
          </a:p>
          <a:p>
            <a:pPr algn="just"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即可快速搜索出这三个字段中带有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java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关键字的二手商品（相比较于使用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like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来说）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>
              <a:lnSpc>
                <a:spcPct val="150000"/>
              </a:lnSpc>
            </a:pP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6.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由于用户创建二手商品信息，是一对多的联系集，对于联系集的表示，我们将“一”方的主码：用户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id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，放到“多”方的二手商品表中，从而表示出联系集。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6FC3C33-D2F4-4A61-BCB2-5F9532E311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111" y="1088207"/>
            <a:ext cx="6866141" cy="3737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377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Box 42">
            <a:extLst>
              <a:ext uri="{FF2B5EF4-FFF2-40B4-BE49-F238E27FC236}">
                <a16:creationId xmlns:a16="http://schemas.microsoft.com/office/drawing/2014/main" id="{C744FDB5-A297-4774-A339-9BEDE506B9D4}"/>
              </a:ext>
            </a:extLst>
          </p:cNvPr>
          <p:cNvSpPr txBox="1"/>
          <p:nvPr/>
        </p:nvSpPr>
        <p:spPr>
          <a:xfrm>
            <a:off x="1311470" y="315858"/>
            <a:ext cx="3649369" cy="43088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t" anchorCtr="0" compatLnSpc="1">
            <a:spAutoFit/>
          </a:bodyPr>
          <a:lstStyle>
            <a:defPPr>
              <a:defRPr lang="zh-CN"/>
            </a:defPPr>
            <a:lvl1pPr marL="0" marR="0" lvl="0" indent="0" defTabSz="914400" eaLnBrk="1" latinLnBrk="0" hangingPunct="1">
              <a:lnSpc>
                <a:spcPct val="100000"/>
              </a:lnSpc>
              <a:buClrTx/>
              <a:buSzTx/>
              <a:buFontTx/>
              <a:buNone/>
              <a:defRPr kumimoji="0" sz="2800" b="1" i="0" u="none" strike="noStrike" cap="none" normalizeH="0" baseline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defRPr>
            </a:lvl1pPr>
          </a:lstStyle>
          <a:p>
            <a:r>
              <a:rPr lang="zh-CN" altLang="en-US" b="0" dirty="0">
                <a:solidFill>
                  <a:srgbClr val="444444"/>
                </a:solidFill>
                <a:latin typeface="+mn-lt"/>
                <a:ea typeface="+mn-ea"/>
                <a:cs typeface="+mn-ea"/>
                <a:sym typeface="+mn-lt"/>
              </a:rPr>
              <a:t>数据库</a:t>
            </a:r>
            <a:r>
              <a:rPr lang="en-US" altLang="zh-CN" b="0" dirty="0">
                <a:solidFill>
                  <a:srgbClr val="444444"/>
                </a:solidFill>
                <a:latin typeface="+mn-lt"/>
                <a:ea typeface="+mn-ea"/>
                <a:cs typeface="+mn-ea"/>
                <a:sym typeface="+mn-lt"/>
              </a:rPr>
              <a:t>DDL</a:t>
            </a:r>
            <a:endParaRPr lang="zh-CN" altLang="en-US" b="0" dirty="0">
              <a:solidFill>
                <a:srgbClr val="444444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9" name="TextBox 2">
            <a:extLst>
              <a:ext uri="{FF2B5EF4-FFF2-40B4-BE49-F238E27FC236}">
                <a16:creationId xmlns:a16="http://schemas.microsoft.com/office/drawing/2014/main" id="{E1BD46FB-16A0-44E6-B84F-0F044A04F134}"/>
              </a:ext>
            </a:extLst>
          </p:cNvPr>
          <p:cNvSpPr txBox="1"/>
          <p:nvPr/>
        </p:nvSpPr>
        <p:spPr>
          <a:xfrm>
            <a:off x="7159632" y="1080367"/>
            <a:ext cx="4890128" cy="15777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注解：二手商品描述图片表。</a:t>
            </a:r>
          </a:p>
          <a:p>
            <a:pPr algn="just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由于二手商品的描述图片属性是个多值属性，在转换为关系模式时，需要用另外一个表。</a:t>
            </a:r>
          </a:p>
          <a:p>
            <a:pPr algn="just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包含：二手商品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id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，多个图片的地址；</a:t>
            </a:r>
          </a:p>
          <a:p>
            <a:pPr algn="just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其中二手商品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id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是参照二手商品表的外码，级联删除。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E6DDDEF-B973-4E60-B4FC-016E520E45FC}"/>
              </a:ext>
            </a:extLst>
          </p:cNvPr>
          <p:cNvSpPr txBox="1"/>
          <p:nvPr/>
        </p:nvSpPr>
        <p:spPr>
          <a:xfrm>
            <a:off x="6894308" y="3585105"/>
            <a:ext cx="4890128" cy="26395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lnSpc>
                <a:spcPct val="150000"/>
              </a:lnSpc>
              <a:defRPr/>
            </a:pPr>
            <a:r>
              <a:rPr lang="zh-CN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注解：已完成交易的二手商品表。</a:t>
            </a:r>
          </a:p>
          <a:p>
            <a:pPr lvl="0" algn="just">
              <a:lnSpc>
                <a:spcPct val="150000"/>
              </a:lnSpc>
              <a:defRPr/>
            </a:pPr>
            <a:r>
              <a:rPr lang="zh-CN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交易流程设计中，若用户已完成线下交易，可将该二手商品设为已完成交易状态。</a:t>
            </a:r>
          </a:p>
          <a:p>
            <a:pPr lvl="0" algn="just">
              <a:lnSpc>
                <a:spcPct val="150000"/>
              </a:lnSpc>
              <a:defRPr/>
            </a:pPr>
            <a:r>
              <a:rPr lang="zh-CN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数据库实现采用分表的方式，将已完成交易的二手商品移至此表。</a:t>
            </a:r>
          </a:p>
          <a:p>
            <a:pPr lvl="0" algn="just">
              <a:lnSpc>
                <a:spcPct val="150000"/>
              </a:lnSpc>
              <a:defRPr/>
            </a:pPr>
            <a:r>
              <a:rPr lang="zh-CN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已完成交易的二手商品只对上传二手商品的用户可见，不再显示给其他用户。</a:t>
            </a:r>
          </a:p>
          <a:p>
            <a:pPr lvl="0" algn="just">
              <a:lnSpc>
                <a:spcPct val="150000"/>
              </a:lnSpc>
              <a:defRPr/>
            </a:pPr>
            <a:r>
              <a:rPr lang="zh-CN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表的设计与二手商品表相同。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D41124B-12FF-4824-92B2-6951BDE0DE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603" y="1093407"/>
            <a:ext cx="6732680" cy="128403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06C1773-81BA-4510-9485-CCFD32C80F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603" y="3131790"/>
            <a:ext cx="6203218" cy="3429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063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49" grpId="0"/>
      <p:bldP spid="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Box 42">
            <a:extLst>
              <a:ext uri="{FF2B5EF4-FFF2-40B4-BE49-F238E27FC236}">
                <a16:creationId xmlns:a16="http://schemas.microsoft.com/office/drawing/2014/main" id="{C744FDB5-A297-4774-A339-9BEDE506B9D4}"/>
              </a:ext>
            </a:extLst>
          </p:cNvPr>
          <p:cNvSpPr txBox="1"/>
          <p:nvPr/>
        </p:nvSpPr>
        <p:spPr>
          <a:xfrm>
            <a:off x="1311470" y="315858"/>
            <a:ext cx="3649369" cy="43088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t" anchorCtr="0" compatLnSpc="1">
            <a:spAutoFit/>
          </a:bodyPr>
          <a:lstStyle>
            <a:defPPr>
              <a:defRPr lang="zh-CN"/>
            </a:defPPr>
            <a:lvl1pPr marL="0" marR="0" lvl="0" indent="0" defTabSz="914400" eaLnBrk="1" latinLnBrk="0" hangingPunct="1">
              <a:lnSpc>
                <a:spcPct val="100000"/>
              </a:lnSpc>
              <a:buClrTx/>
              <a:buSzTx/>
              <a:buFontTx/>
              <a:buNone/>
              <a:defRPr kumimoji="0" sz="2800" b="1" i="0" u="none" strike="noStrike" cap="none" normalizeH="0" baseline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defRPr>
            </a:lvl1pPr>
          </a:lstStyle>
          <a:p>
            <a:r>
              <a:rPr lang="zh-CN" altLang="en-US" b="0" dirty="0">
                <a:solidFill>
                  <a:srgbClr val="444444"/>
                </a:solidFill>
                <a:latin typeface="+mn-lt"/>
                <a:ea typeface="+mn-ea"/>
                <a:cs typeface="+mn-ea"/>
                <a:sym typeface="+mn-lt"/>
              </a:rPr>
              <a:t>数据库</a:t>
            </a:r>
            <a:r>
              <a:rPr lang="en-US" altLang="zh-CN" b="0" dirty="0">
                <a:solidFill>
                  <a:srgbClr val="444444"/>
                </a:solidFill>
                <a:latin typeface="+mn-lt"/>
                <a:ea typeface="+mn-ea"/>
                <a:cs typeface="+mn-ea"/>
                <a:sym typeface="+mn-lt"/>
              </a:rPr>
              <a:t>DDL</a:t>
            </a:r>
            <a:endParaRPr lang="zh-CN" altLang="en-US" b="0" dirty="0">
              <a:solidFill>
                <a:srgbClr val="444444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9" name="TextBox 2">
            <a:extLst>
              <a:ext uri="{FF2B5EF4-FFF2-40B4-BE49-F238E27FC236}">
                <a16:creationId xmlns:a16="http://schemas.microsoft.com/office/drawing/2014/main" id="{E1BD46FB-16A0-44E6-B84F-0F044A04F134}"/>
              </a:ext>
            </a:extLst>
          </p:cNvPr>
          <p:cNvSpPr txBox="1"/>
          <p:nvPr/>
        </p:nvSpPr>
        <p:spPr>
          <a:xfrm>
            <a:off x="7391993" y="924899"/>
            <a:ext cx="4746812" cy="19009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注解：已完成交易二手商品的描述图片表。</a:t>
            </a:r>
          </a:p>
          <a:p>
            <a:pPr algn="just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由于二手商品的描述图片属性是个多值属性，在转换为关系模式时，需要用另外一个表。</a:t>
            </a:r>
          </a:p>
          <a:p>
            <a:pPr algn="just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包含：已完成二手商品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id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，多个图片的地址；</a:t>
            </a:r>
          </a:p>
          <a:p>
            <a:pPr algn="just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其中已完成二手商品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id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是参照已完成二手商品表的外码，级联删除。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E6DDDEF-B973-4E60-B4FC-016E520E45FC}"/>
              </a:ext>
            </a:extLst>
          </p:cNvPr>
          <p:cNvSpPr txBox="1"/>
          <p:nvPr/>
        </p:nvSpPr>
        <p:spPr>
          <a:xfrm>
            <a:off x="6779389" y="3228295"/>
            <a:ext cx="5018116" cy="32859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lnSpc>
                <a:spcPct val="150000"/>
              </a:lnSpc>
              <a:defRPr/>
            </a:pPr>
            <a:r>
              <a:rPr lang="zh-CN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注解：求物表。</a:t>
            </a:r>
          </a:p>
          <a:p>
            <a:pPr lvl="0" algn="just">
              <a:lnSpc>
                <a:spcPct val="150000"/>
              </a:lnSpc>
              <a:defRPr/>
            </a:pPr>
            <a:r>
              <a:rPr lang="zh-CN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我们设计了求物区。用户上传的求物信息存于此表。</a:t>
            </a:r>
          </a:p>
          <a:p>
            <a:pPr lvl="0" algn="just">
              <a:lnSpc>
                <a:spcPct val="150000"/>
              </a:lnSpc>
              <a:defRPr/>
            </a:pPr>
            <a:r>
              <a:rPr lang="zh-CN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信息有：求物</a:t>
            </a:r>
            <a:r>
              <a:rPr lang="en-US" altLang="zh-CN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id</a:t>
            </a:r>
            <a:r>
              <a:rPr lang="zh-CN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，每次创建新求物信息，</a:t>
            </a:r>
            <a:r>
              <a:rPr lang="en-US" altLang="zh-CN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id</a:t>
            </a:r>
            <a:r>
              <a:rPr lang="zh-CN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自增；求物信息名，求物信息类型，求物信息描述，求物信息封面图，发布时间，校区，创建用户</a:t>
            </a:r>
            <a:r>
              <a:rPr lang="en-US" altLang="zh-CN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id</a:t>
            </a:r>
            <a:r>
              <a:rPr lang="zh-CN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。</a:t>
            </a:r>
          </a:p>
          <a:p>
            <a:pPr lvl="0" algn="just">
              <a:lnSpc>
                <a:spcPct val="150000"/>
              </a:lnSpc>
              <a:defRPr/>
            </a:pPr>
            <a:r>
              <a:rPr lang="zh-CN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其中，主码是求物信息</a:t>
            </a:r>
            <a:r>
              <a:rPr lang="en-US" altLang="zh-CN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id</a:t>
            </a:r>
            <a:r>
              <a:rPr lang="zh-CN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，用户</a:t>
            </a:r>
            <a:r>
              <a:rPr lang="en-US" altLang="zh-CN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id</a:t>
            </a:r>
            <a:r>
              <a:rPr lang="zh-CN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是参照用户表的外码，校区限定在</a:t>
            </a:r>
            <a:r>
              <a:rPr lang="en-US" altLang="zh-CN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'</a:t>
            </a:r>
            <a:r>
              <a:rPr lang="zh-CN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北校区</a:t>
            </a:r>
            <a:r>
              <a:rPr lang="en-US" altLang="zh-CN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','</a:t>
            </a:r>
            <a:r>
              <a:rPr lang="zh-CN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南校区</a:t>
            </a:r>
            <a:r>
              <a:rPr lang="en-US" altLang="zh-CN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','</a:t>
            </a:r>
            <a:r>
              <a:rPr lang="zh-CN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国际校区</a:t>
            </a:r>
            <a:r>
              <a:rPr lang="en-US" altLang="zh-CN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'</a:t>
            </a:r>
            <a:r>
              <a:rPr lang="zh-CN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。</a:t>
            </a:r>
          </a:p>
          <a:p>
            <a:pPr lvl="0" algn="just">
              <a:lnSpc>
                <a:spcPct val="150000"/>
              </a:lnSpc>
              <a:defRPr/>
            </a:pPr>
            <a:r>
              <a:rPr lang="zh-CN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由于用户创建求物信息，是一对多的联系集，对于联系集的表示，我们将“一”方的主码：用户</a:t>
            </a:r>
            <a:r>
              <a:rPr lang="en-US" altLang="zh-CN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id</a:t>
            </a:r>
            <a:r>
              <a:rPr lang="zh-CN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，放到“多”方的求物表中，从而表示出联系集。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5C00857-1028-4FFA-80C8-2EA790ED80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562" y="1128969"/>
            <a:ext cx="6932673" cy="121799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A9295B2-E18A-46D4-9AE1-909ED284B6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724" y="2819370"/>
            <a:ext cx="6309907" cy="3162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321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49" grpId="0"/>
      <p:bldP spid="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Box 42">
            <a:extLst>
              <a:ext uri="{FF2B5EF4-FFF2-40B4-BE49-F238E27FC236}">
                <a16:creationId xmlns:a16="http://schemas.microsoft.com/office/drawing/2014/main" id="{C744FDB5-A297-4774-A339-9BEDE506B9D4}"/>
              </a:ext>
            </a:extLst>
          </p:cNvPr>
          <p:cNvSpPr txBox="1"/>
          <p:nvPr/>
        </p:nvSpPr>
        <p:spPr>
          <a:xfrm>
            <a:off x="1311470" y="315858"/>
            <a:ext cx="3649369" cy="43088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t" anchorCtr="0" compatLnSpc="1">
            <a:spAutoFit/>
          </a:bodyPr>
          <a:lstStyle>
            <a:defPPr>
              <a:defRPr lang="zh-CN"/>
            </a:defPPr>
            <a:lvl1pPr marL="0" marR="0" lvl="0" indent="0" defTabSz="914400" eaLnBrk="1" latinLnBrk="0" hangingPunct="1">
              <a:lnSpc>
                <a:spcPct val="100000"/>
              </a:lnSpc>
              <a:buClrTx/>
              <a:buSzTx/>
              <a:buFontTx/>
              <a:buNone/>
              <a:defRPr kumimoji="0" sz="2800" b="1" i="0" u="none" strike="noStrike" cap="none" normalizeH="0" baseline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defRPr>
            </a:lvl1pPr>
          </a:lstStyle>
          <a:p>
            <a:r>
              <a:rPr lang="zh-CN" altLang="en-US" b="0" dirty="0">
                <a:solidFill>
                  <a:srgbClr val="444444"/>
                </a:solidFill>
                <a:latin typeface="+mn-lt"/>
                <a:ea typeface="+mn-ea"/>
                <a:cs typeface="+mn-ea"/>
                <a:sym typeface="+mn-lt"/>
              </a:rPr>
              <a:t>数据库</a:t>
            </a:r>
            <a:r>
              <a:rPr lang="en-US" altLang="zh-CN" b="0" dirty="0">
                <a:solidFill>
                  <a:srgbClr val="444444"/>
                </a:solidFill>
                <a:latin typeface="+mn-lt"/>
                <a:ea typeface="+mn-ea"/>
                <a:cs typeface="+mn-ea"/>
                <a:sym typeface="+mn-lt"/>
              </a:rPr>
              <a:t>DDL</a:t>
            </a:r>
            <a:endParaRPr lang="zh-CN" altLang="en-US" b="0" dirty="0">
              <a:solidFill>
                <a:srgbClr val="444444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9" name="TextBox 2">
            <a:extLst>
              <a:ext uri="{FF2B5EF4-FFF2-40B4-BE49-F238E27FC236}">
                <a16:creationId xmlns:a16="http://schemas.microsoft.com/office/drawing/2014/main" id="{E1BD46FB-16A0-44E6-B84F-0F044A04F134}"/>
              </a:ext>
            </a:extLst>
          </p:cNvPr>
          <p:cNvSpPr txBox="1"/>
          <p:nvPr/>
        </p:nvSpPr>
        <p:spPr>
          <a:xfrm>
            <a:off x="7656216" y="917714"/>
            <a:ext cx="4398870" cy="287040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注解：购物车。</a:t>
            </a:r>
          </a:p>
          <a:p>
            <a:pPr algn="just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购物车是作为联系集存在的，用户可将二手商品加入到购物车中。</a:t>
            </a:r>
          </a:p>
          <a:p>
            <a:pPr algn="just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联系集是“多对多”，所以转换为关系模式时，建立一个表。</a:t>
            </a:r>
          </a:p>
          <a:p>
            <a:pPr algn="just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包含：用户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id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，二手商品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id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。</a:t>
            </a:r>
          </a:p>
          <a:p>
            <a:pPr algn="just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主码：用户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id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和二手商品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id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。用户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id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是参照用户表的外码，级联删除；二手商品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id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是参照二手商品表的外码，级联删除。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F4D0007-1245-469D-B395-97BC8BCACB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756" y="1065235"/>
            <a:ext cx="7240941" cy="195228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4FF58D9-ECBA-48DC-B408-AB2D9FFBD5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430" y="3840480"/>
            <a:ext cx="7097224" cy="2042160"/>
          </a:xfrm>
          <a:prstGeom prst="rect">
            <a:avLst/>
          </a:prstGeom>
        </p:spPr>
      </p:pic>
      <p:sp>
        <p:nvSpPr>
          <p:cNvPr id="8" name="TextBox 2">
            <a:extLst>
              <a:ext uri="{FF2B5EF4-FFF2-40B4-BE49-F238E27FC236}">
                <a16:creationId xmlns:a16="http://schemas.microsoft.com/office/drawing/2014/main" id="{07478D5E-50A3-4899-BAEE-248B96343789}"/>
              </a:ext>
            </a:extLst>
          </p:cNvPr>
          <p:cNvSpPr txBox="1"/>
          <p:nvPr/>
        </p:nvSpPr>
        <p:spPr>
          <a:xfrm>
            <a:off x="7572697" y="4027280"/>
            <a:ext cx="4376748" cy="254723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注解：浏览历史。</a:t>
            </a:r>
          </a:p>
          <a:p>
            <a:pPr algn="just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浏览历史是作为联系集存在的，用于保存用户浏览过的商品。</a:t>
            </a:r>
          </a:p>
          <a:p>
            <a:pPr algn="just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包含：用户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id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，物品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id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，浏览的时间。</a:t>
            </a: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>
              <a:lnSpc>
                <a:spcPct val="150000"/>
              </a:lnSpc>
            </a:pP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主码：用户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id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和物品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id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。</a:t>
            </a: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用户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id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是参照用户表的外码，级联删除；物品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id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是参照物品表的外码，级联删除。</a:t>
            </a:r>
          </a:p>
        </p:txBody>
      </p:sp>
    </p:spTree>
    <p:extLst>
      <p:ext uri="{BB962C8B-B14F-4D97-AF65-F5344CB8AC3E}">
        <p14:creationId xmlns:p14="http://schemas.microsoft.com/office/powerpoint/2010/main" val="4212064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Box 42">
            <a:extLst>
              <a:ext uri="{FF2B5EF4-FFF2-40B4-BE49-F238E27FC236}">
                <a16:creationId xmlns:a16="http://schemas.microsoft.com/office/drawing/2014/main" id="{C744FDB5-A297-4774-A339-9BEDE506B9D4}"/>
              </a:ext>
            </a:extLst>
          </p:cNvPr>
          <p:cNvSpPr txBox="1"/>
          <p:nvPr/>
        </p:nvSpPr>
        <p:spPr>
          <a:xfrm>
            <a:off x="1311470" y="315858"/>
            <a:ext cx="3649369" cy="43088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t" anchorCtr="0" compatLnSpc="1">
            <a:spAutoFit/>
          </a:bodyPr>
          <a:lstStyle>
            <a:defPPr>
              <a:defRPr lang="zh-CN"/>
            </a:defPPr>
            <a:lvl1pPr marL="0" marR="0" lvl="0" indent="0" defTabSz="914400" eaLnBrk="1" latinLnBrk="0" hangingPunct="1">
              <a:lnSpc>
                <a:spcPct val="100000"/>
              </a:lnSpc>
              <a:buClrTx/>
              <a:buSzTx/>
              <a:buFontTx/>
              <a:buNone/>
              <a:defRPr kumimoji="0" sz="2800" b="1" i="0" u="none" strike="noStrike" cap="none" normalizeH="0" baseline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defRPr>
            </a:lvl1pPr>
          </a:lstStyle>
          <a:p>
            <a:r>
              <a:rPr lang="zh-CN" altLang="en-US" b="0" dirty="0">
                <a:solidFill>
                  <a:srgbClr val="444444"/>
                </a:solidFill>
                <a:latin typeface="+mn-lt"/>
                <a:ea typeface="+mn-ea"/>
                <a:cs typeface="+mn-ea"/>
                <a:sym typeface="+mn-lt"/>
              </a:rPr>
              <a:t>数据库</a:t>
            </a:r>
            <a:r>
              <a:rPr lang="en-US" altLang="zh-CN" b="0" dirty="0">
                <a:solidFill>
                  <a:srgbClr val="444444"/>
                </a:solidFill>
                <a:latin typeface="+mn-lt"/>
                <a:ea typeface="+mn-ea"/>
                <a:cs typeface="+mn-ea"/>
                <a:sym typeface="+mn-lt"/>
              </a:rPr>
              <a:t>DDL</a:t>
            </a:r>
            <a:endParaRPr lang="zh-CN" altLang="en-US" b="0" dirty="0">
              <a:solidFill>
                <a:srgbClr val="444444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9" name="TextBox 2">
            <a:extLst>
              <a:ext uri="{FF2B5EF4-FFF2-40B4-BE49-F238E27FC236}">
                <a16:creationId xmlns:a16="http://schemas.microsoft.com/office/drawing/2014/main" id="{E1BD46FB-16A0-44E6-B84F-0F044A04F134}"/>
              </a:ext>
            </a:extLst>
          </p:cNvPr>
          <p:cNvSpPr txBox="1"/>
          <p:nvPr/>
        </p:nvSpPr>
        <p:spPr>
          <a:xfrm>
            <a:off x="6982132" y="1109162"/>
            <a:ext cx="5760986" cy="21725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注解：聊天记录。</a:t>
            </a:r>
          </a:p>
          <a:p>
            <a:pPr algn="just"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聊天记录是作为联系集存在的，从用户表到用户表。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保存两个用户的聊天记录。</a:t>
            </a:r>
          </a:p>
          <a:p>
            <a:pPr algn="just"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包含：发送用户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id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，接收用户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id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，聊天信息，发送时间。</a:t>
            </a:r>
          </a:p>
          <a:p>
            <a:pPr algn="just"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主码：发送用户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id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，接收用户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id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，发送时间。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用户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id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是参照用户表的外码，级联删除。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B789A88-79AF-401A-884F-9FDA255DD1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333" y="1013251"/>
            <a:ext cx="6447492" cy="226842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3089FAC-74E9-4F32-9EB4-01E3C4E1A9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595" y="3924205"/>
            <a:ext cx="6541996" cy="2090515"/>
          </a:xfrm>
          <a:prstGeom prst="rect">
            <a:avLst/>
          </a:prstGeom>
        </p:spPr>
      </p:pic>
      <p:sp>
        <p:nvSpPr>
          <p:cNvPr id="9" name="TextBox 2">
            <a:extLst>
              <a:ext uri="{FF2B5EF4-FFF2-40B4-BE49-F238E27FC236}">
                <a16:creationId xmlns:a16="http://schemas.microsoft.com/office/drawing/2014/main" id="{5D227983-E3B7-4319-9E4F-FFED41B31C6A}"/>
              </a:ext>
            </a:extLst>
          </p:cNvPr>
          <p:cNvSpPr txBox="1"/>
          <p:nvPr/>
        </p:nvSpPr>
        <p:spPr>
          <a:xfrm>
            <a:off x="6900852" y="3929285"/>
            <a:ext cx="5760986" cy="21725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注解：未读消息数。</a:t>
            </a:r>
          </a:p>
          <a:p>
            <a:pPr algn="just"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记录用户在线联系时的未读消息数。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包含：自己账户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id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，别人账户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id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，未读记录数。</a:t>
            </a:r>
          </a:p>
          <a:p>
            <a:pPr algn="just"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主码：自己账户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id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，别人账户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id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。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用户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id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是参照用户表的外码，级联删除。</a:t>
            </a:r>
          </a:p>
          <a:p>
            <a:pPr algn="just">
              <a:lnSpc>
                <a:spcPct val="150000"/>
              </a:lnSpc>
            </a:pP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30517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49" grpId="0"/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图片 55">
            <a:extLst>
              <a:ext uri="{FF2B5EF4-FFF2-40B4-BE49-F238E27FC236}">
                <a16:creationId xmlns:a16="http://schemas.microsoft.com/office/drawing/2014/main" id="{1F2CD67A-B099-47BB-A39B-54BFFB77D3B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 l="6659" t="6677" r="6720" b="6693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6A0E1BF-1728-479F-B549-3663266EC38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4592" y="6060713"/>
            <a:ext cx="2734062" cy="53949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514C474-AAB9-4151-BAC9-FD20AEE2902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10" t="24114" r="34678" b="22737"/>
          <a:stretch/>
        </p:blipFill>
        <p:spPr>
          <a:xfrm>
            <a:off x="1651394" y="1134208"/>
            <a:ext cx="2094129" cy="2172731"/>
          </a:xfrm>
          <a:prstGeom prst="rect">
            <a:avLst/>
          </a:prstGeom>
        </p:spPr>
      </p:pic>
      <p:sp>
        <p:nvSpPr>
          <p:cNvPr id="7" name="TextBox 12">
            <a:extLst>
              <a:ext uri="{FF2B5EF4-FFF2-40B4-BE49-F238E27FC236}">
                <a16:creationId xmlns:a16="http://schemas.microsoft.com/office/drawing/2014/main" id="{E8043F6F-DD71-4645-8971-26F34E1D6B15}"/>
              </a:ext>
            </a:extLst>
          </p:cNvPr>
          <p:cNvSpPr txBox="1"/>
          <p:nvPr/>
        </p:nvSpPr>
        <p:spPr>
          <a:xfrm>
            <a:off x="2472996" y="1849942"/>
            <a:ext cx="806761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54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6600" dirty="0">
                <a:solidFill>
                  <a:srgbClr val="484848"/>
                </a:solidFill>
                <a:latin typeface="+mn-lt"/>
                <a:ea typeface="+mn-ea"/>
                <a:cs typeface="+mn-ea"/>
                <a:sym typeface="+mn-lt"/>
              </a:rPr>
              <a:t>第一部分</a:t>
            </a: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AB369D6C-C612-49B5-93B3-5EE8AD9E8D07}"/>
              </a:ext>
            </a:extLst>
          </p:cNvPr>
          <p:cNvGrpSpPr/>
          <p:nvPr/>
        </p:nvGrpSpPr>
        <p:grpSpPr>
          <a:xfrm>
            <a:off x="-4151" y="0"/>
            <a:ext cx="12196151" cy="6858000"/>
            <a:chOff x="-4151" y="0"/>
            <a:chExt cx="12196151" cy="6858000"/>
          </a:xfrm>
        </p:grpSpPr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3297A512-334C-4BB2-8100-59F63C0B3CD1}"/>
                </a:ext>
              </a:extLst>
            </p:cNvPr>
            <p:cNvGrpSpPr/>
            <p:nvPr/>
          </p:nvGrpSpPr>
          <p:grpSpPr>
            <a:xfrm>
              <a:off x="0" y="0"/>
              <a:ext cx="3001030" cy="109728"/>
              <a:chOff x="0" y="0"/>
              <a:chExt cx="3001030" cy="109728"/>
            </a:xfrm>
          </p:grpSpPr>
          <p:sp>
            <p:nvSpPr>
              <p:cNvPr id="53" name="矩形 52">
                <a:extLst>
                  <a:ext uri="{FF2B5EF4-FFF2-40B4-BE49-F238E27FC236}">
                    <a16:creationId xmlns:a16="http://schemas.microsoft.com/office/drawing/2014/main" id="{5D604D0F-DF26-4DF4-BA56-421E2073D19E}"/>
                  </a:ext>
                </a:extLst>
              </p:cNvPr>
              <p:cNvSpPr/>
              <p:nvPr/>
            </p:nvSpPr>
            <p:spPr>
              <a:xfrm flipV="1">
                <a:off x="0" y="0"/>
                <a:ext cx="1367596" cy="109728"/>
              </a:xfrm>
              <a:prstGeom prst="rect">
                <a:avLst/>
              </a:prstGeom>
              <a:solidFill>
                <a:srgbClr val="062845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4" name="矩形 53">
                <a:extLst>
                  <a:ext uri="{FF2B5EF4-FFF2-40B4-BE49-F238E27FC236}">
                    <a16:creationId xmlns:a16="http://schemas.microsoft.com/office/drawing/2014/main" id="{2112ED3F-CA9D-4831-9620-B2AECEBE2151}"/>
                  </a:ext>
                </a:extLst>
              </p:cNvPr>
              <p:cNvSpPr/>
              <p:nvPr/>
            </p:nvSpPr>
            <p:spPr>
              <a:xfrm flipV="1">
                <a:off x="1367596" y="0"/>
                <a:ext cx="1633434" cy="109728"/>
              </a:xfrm>
              <a:prstGeom prst="rect">
                <a:avLst/>
              </a:prstGeom>
              <a:solidFill>
                <a:srgbClr val="C70E23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707573DA-7C8A-4295-9645-089699C5CF94}"/>
                </a:ext>
              </a:extLst>
            </p:cNvPr>
            <p:cNvGrpSpPr/>
            <p:nvPr/>
          </p:nvGrpSpPr>
          <p:grpSpPr>
            <a:xfrm>
              <a:off x="8994788" y="0"/>
              <a:ext cx="3197212" cy="109728"/>
              <a:chOff x="0" y="0"/>
              <a:chExt cx="3001030" cy="109728"/>
            </a:xfrm>
          </p:grpSpPr>
          <p:sp>
            <p:nvSpPr>
              <p:cNvPr id="51" name="矩形 50">
                <a:extLst>
                  <a:ext uri="{FF2B5EF4-FFF2-40B4-BE49-F238E27FC236}">
                    <a16:creationId xmlns:a16="http://schemas.microsoft.com/office/drawing/2014/main" id="{1ED0E2D4-0F71-4678-9520-FC43D98FBCD5}"/>
                  </a:ext>
                </a:extLst>
              </p:cNvPr>
              <p:cNvSpPr/>
              <p:nvPr/>
            </p:nvSpPr>
            <p:spPr>
              <a:xfrm flipV="1">
                <a:off x="0" y="0"/>
                <a:ext cx="1367596" cy="109728"/>
              </a:xfrm>
              <a:prstGeom prst="rect">
                <a:avLst/>
              </a:prstGeom>
              <a:solidFill>
                <a:srgbClr val="062845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2" name="矩形 51">
                <a:extLst>
                  <a:ext uri="{FF2B5EF4-FFF2-40B4-BE49-F238E27FC236}">
                    <a16:creationId xmlns:a16="http://schemas.microsoft.com/office/drawing/2014/main" id="{4D5A5A30-B7BE-4761-BDC3-5F291ADA11AF}"/>
                  </a:ext>
                </a:extLst>
              </p:cNvPr>
              <p:cNvSpPr/>
              <p:nvPr/>
            </p:nvSpPr>
            <p:spPr>
              <a:xfrm flipV="1">
                <a:off x="1367596" y="0"/>
                <a:ext cx="1633434" cy="109728"/>
              </a:xfrm>
              <a:prstGeom prst="rect">
                <a:avLst/>
              </a:prstGeom>
              <a:solidFill>
                <a:srgbClr val="C70E23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E65EDA0B-7BE6-40F0-B01F-EECD80B2FF21}"/>
                </a:ext>
              </a:extLst>
            </p:cNvPr>
            <p:cNvGrpSpPr/>
            <p:nvPr/>
          </p:nvGrpSpPr>
          <p:grpSpPr>
            <a:xfrm>
              <a:off x="5997909" y="0"/>
              <a:ext cx="3001030" cy="109728"/>
              <a:chOff x="0" y="0"/>
              <a:chExt cx="3001030" cy="109728"/>
            </a:xfrm>
          </p:grpSpPr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178E8E22-A759-417F-9D08-159AE357DBFD}"/>
                  </a:ext>
                </a:extLst>
              </p:cNvPr>
              <p:cNvSpPr/>
              <p:nvPr/>
            </p:nvSpPr>
            <p:spPr>
              <a:xfrm flipV="1">
                <a:off x="0" y="0"/>
                <a:ext cx="1367596" cy="109728"/>
              </a:xfrm>
              <a:prstGeom prst="rect">
                <a:avLst/>
              </a:prstGeom>
              <a:solidFill>
                <a:srgbClr val="062845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0" name="矩形 49">
                <a:extLst>
                  <a:ext uri="{FF2B5EF4-FFF2-40B4-BE49-F238E27FC236}">
                    <a16:creationId xmlns:a16="http://schemas.microsoft.com/office/drawing/2014/main" id="{96064E53-8C3E-4625-9499-E9A2367FB43C}"/>
                  </a:ext>
                </a:extLst>
              </p:cNvPr>
              <p:cNvSpPr/>
              <p:nvPr/>
            </p:nvSpPr>
            <p:spPr>
              <a:xfrm flipV="1">
                <a:off x="1367596" y="0"/>
                <a:ext cx="1633434" cy="109728"/>
              </a:xfrm>
              <a:prstGeom prst="rect">
                <a:avLst/>
              </a:prstGeom>
              <a:solidFill>
                <a:srgbClr val="C70E23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9CD63B54-8877-4555-B605-D02460D92FC7}"/>
                </a:ext>
              </a:extLst>
            </p:cNvPr>
            <p:cNvGrpSpPr/>
            <p:nvPr/>
          </p:nvGrpSpPr>
          <p:grpSpPr>
            <a:xfrm>
              <a:off x="2996879" y="0"/>
              <a:ext cx="3001030" cy="109728"/>
              <a:chOff x="0" y="0"/>
              <a:chExt cx="3001030" cy="109728"/>
            </a:xfrm>
          </p:grpSpPr>
          <p:sp>
            <p:nvSpPr>
              <p:cNvPr id="47" name="矩形 46">
                <a:extLst>
                  <a:ext uri="{FF2B5EF4-FFF2-40B4-BE49-F238E27FC236}">
                    <a16:creationId xmlns:a16="http://schemas.microsoft.com/office/drawing/2014/main" id="{295CC89B-78CA-4C82-B5D6-6DE0D1866A2A}"/>
                  </a:ext>
                </a:extLst>
              </p:cNvPr>
              <p:cNvSpPr/>
              <p:nvPr/>
            </p:nvSpPr>
            <p:spPr>
              <a:xfrm flipV="1">
                <a:off x="0" y="0"/>
                <a:ext cx="1367596" cy="109728"/>
              </a:xfrm>
              <a:prstGeom prst="rect">
                <a:avLst/>
              </a:prstGeom>
              <a:solidFill>
                <a:srgbClr val="062845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8" name="矩形 47">
                <a:extLst>
                  <a:ext uri="{FF2B5EF4-FFF2-40B4-BE49-F238E27FC236}">
                    <a16:creationId xmlns:a16="http://schemas.microsoft.com/office/drawing/2014/main" id="{DADCAB0D-4CD3-4151-8C74-64D4D056592F}"/>
                  </a:ext>
                </a:extLst>
              </p:cNvPr>
              <p:cNvSpPr/>
              <p:nvPr/>
            </p:nvSpPr>
            <p:spPr>
              <a:xfrm flipV="1">
                <a:off x="1367596" y="0"/>
                <a:ext cx="1633434" cy="109728"/>
              </a:xfrm>
              <a:prstGeom prst="rect">
                <a:avLst/>
              </a:prstGeom>
              <a:solidFill>
                <a:srgbClr val="C70E23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95A38C03-944C-458B-A486-0DCE30FDF237}"/>
                </a:ext>
              </a:extLst>
            </p:cNvPr>
            <p:cNvGrpSpPr/>
            <p:nvPr/>
          </p:nvGrpSpPr>
          <p:grpSpPr>
            <a:xfrm>
              <a:off x="-4151" y="6748272"/>
              <a:ext cx="3001030" cy="109728"/>
              <a:chOff x="0" y="0"/>
              <a:chExt cx="3001030" cy="109728"/>
            </a:xfrm>
          </p:grpSpPr>
          <p:sp>
            <p:nvSpPr>
              <p:cNvPr id="45" name="矩形 44">
                <a:extLst>
                  <a:ext uri="{FF2B5EF4-FFF2-40B4-BE49-F238E27FC236}">
                    <a16:creationId xmlns:a16="http://schemas.microsoft.com/office/drawing/2014/main" id="{C6775FAD-AC6E-4B11-A7D6-08C26B52044C}"/>
                  </a:ext>
                </a:extLst>
              </p:cNvPr>
              <p:cNvSpPr/>
              <p:nvPr/>
            </p:nvSpPr>
            <p:spPr>
              <a:xfrm flipV="1">
                <a:off x="0" y="0"/>
                <a:ext cx="1367596" cy="109728"/>
              </a:xfrm>
              <a:prstGeom prst="rect">
                <a:avLst/>
              </a:prstGeom>
              <a:solidFill>
                <a:srgbClr val="062845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6" name="矩形 45">
                <a:extLst>
                  <a:ext uri="{FF2B5EF4-FFF2-40B4-BE49-F238E27FC236}">
                    <a16:creationId xmlns:a16="http://schemas.microsoft.com/office/drawing/2014/main" id="{BEA3CE06-701C-4DDC-A81F-E5A65B3FA9E2}"/>
                  </a:ext>
                </a:extLst>
              </p:cNvPr>
              <p:cNvSpPr/>
              <p:nvPr/>
            </p:nvSpPr>
            <p:spPr>
              <a:xfrm flipV="1">
                <a:off x="1367596" y="0"/>
                <a:ext cx="1633434" cy="109728"/>
              </a:xfrm>
              <a:prstGeom prst="rect">
                <a:avLst/>
              </a:prstGeom>
              <a:solidFill>
                <a:srgbClr val="C70E23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36BCCE02-56D2-45A9-8F79-91B03E2CD5A6}"/>
                </a:ext>
              </a:extLst>
            </p:cNvPr>
            <p:cNvGrpSpPr/>
            <p:nvPr/>
          </p:nvGrpSpPr>
          <p:grpSpPr>
            <a:xfrm>
              <a:off x="5993758" y="6748272"/>
              <a:ext cx="3001030" cy="109728"/>
              <a:chOff x="0" y="0"/>
              <a:chExt cx="3001030" cy="109728"/>
            </a:xfrm>
          </p:grpSpPr>
          <p:sp>
            <p:nvSpPr>
              <p:cNvPr id="43" name="矩形 42">
                <a:extLst>
                  <a:ext uri="{FF2B5EF4-FFF2-40B4-BE49-F238E27FC236}">
                    <a16:creationId xmlns:a16="http://schemas.microsoft.com/office/drawing/2014/main" id="{DD19CD7E-0DD2-4D83-92D8-E01BFA82B92B}"/>
                  </a:ext>
                </a:extLst>
              </p:cNvPr>
              <p:cNvSpPr/>
              <p:nvPr/>
            </p:nvSpPr>
            <p:spPr>
              <a:xfrm flipV="1">
                <a:off x="0" y="0"/>
                <a:ext cx="1367596" cy="109728"/>
              </a:xfrm>
              <a:prstGeom prst="rect">
                <a:avLst/>
              </a:prstGeom>
              <a:solidFill>
                <a:srgbClr val="062845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4" name="矩形 43">
                <a:extLst>
                  <a:ext uri="{FF2B5EF4-FFF2-40B4-BE49-F238E27FC236}">
                    <a16:creationId xmlns:a16="http://schemas.microsoft.com/office/drawing/2014/main" id="{A3B2F5F0-03A5-4391-B7A9-7C34A10B6085}"/>
                  </a:ext>
                </a:extLst>
              </p:cNvPr>
              <p:cNvSpPr/>
              <p:nvPr/>
            </p:nvSpPr>
            <p:spPr>
              <a:xfrm flipV="1">
                <a:off x="1367596" y="0"/>
                <a:ext cx="1633434" cy="109728"/>
              </a:xfrm>
              <a:prstGeom prst="rect">
                <a:avLst/>
              </a:prstGeom>
              <a:solidFill>
                <a:srgbClr val="C70E23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899A0142-FBF5-4236-956C-346CD1851CA0}"/>
                </a:ext>
              </a:extLst>
            </p:cNvPr>
            <p:cNvGrpSpPr/>
            <p:nvPr/>
          </p:nvGrpSpPr>
          <p:grpSpPr>
            <a:xfrm>
              <a:off x="2992728" y="6748272"/>
              <a:ext cx="3001030" cy="109728"/>
              <a:chOff x="0" y="0"/>
              <a:chExt cx="3001030" cy="109728"/>
            </a:xfrm>
          </p:grpSpPr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57AE3187-F330-4265-A1B6-6FA443D16529}"/>
                  </a:ext>
                </a:extLst>
              </p:cNvPr>
              <p:cNvSpPr/>
              <p:nvPr/>
            </p:nvSpPr>
            <p:spPr>
              <a:xfrm flipV="1">
                <a:off x="0" y="0"/>
                <a:ext cx="1367596" cy="109728"/>
              </a:xfrm>
              <a:prstGeom prst="rect">
                <a:avLst/>
              </a:prstGeom>
              <a:solidFill>
                <a:srgbClr val="062845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1C0F31F2-AE40-431E-B7C4-29C1DFC7771C}"/>
                  </a:ext>
                </a:extLst>
              </p:cNvPr>
              <p:cNvSpPr/>
              <p:nvPr/>
            </p:nvSpPr>
            <p:spPr>
              <a:xfrm flipV="1">
                <a:off x="1367596" y="0"/>
                <a:ext cx="1633434" cy="109728"/>
              </a:xfrm>
              <a:prstGeom prst="rect">
                <a:avLst/>
              </a:prstGeom>
              <a:solidFill>
                <a:srgbClr val="C70E23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EE7125E5-B37E-43C0-8339-FEF90D76DBCC}"/>
                </a:ext>
              </a:extLst>
            </p:cNvPr>
            <p:cNvGrpSpPr/>
            <p:nvPr/>
          </p:nvGrpSpPr>
          <p:grpSpPr>
            <a:xfrm>
              <a:off x="8994788" y="6748272"/>
              <a:ext cx="3197212" cy="109728"/>
              <a:chOff x="0" y="0"/>
              <a:chExt cx="3001030" cy="109728"/>
            </a:xfrm>
          </p:grpSpPr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3C16523F-6B1E-4561-BBF7-2058BD36336F}"/>
                  </a:ext>
                </a:extLst>
              </p:cNvPr>
              <p:cNvSpPr/>
              <p:nvPr/>
            </p:nvSpPr>
            <p:spPr>
              <a:xfrm flipV="1">
                <a:off x="0" y="0"/>
                <a:ext cx="1367596" cy="109728"/>
              </a:xfrm>
              <a:prstGeom prst="rect">
                <a:avLst/>
              </a:prstGeom>
              <a:solidFill>
                <a:srgbClr val="062845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EED1299B-32F9-407E-94A7-3A38E9874799}"/>
                  </a:ext>
                </a:extLst>
              </p:cNvPr>
              <p:cNvSpPr/>
              <p:nvPr/>
            </p:nvSpPr>
            <p:spPr>
              <a:xfrm flipV="1">
                <a:off x="1367596" y="0"/>
                <a:ext cx="1633434" cy="109728"/>
              </a:xfrm>
              <a:prstGeom prst="rect">
                <a:avLst/>
              </a:prstGeom>
              <a:solidFill>
                <a:srgbClr val="C70E23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27" name="组合 26">
              <a:extLst>
                <a:ext uri="{FF2B5EF4-FFF2-40B4-BE49-F238E27FC236}">
                  <a16:creationId xmlns:a16="http://schemas.microsoft.com/office/drawing/2014/main" id="{D13C5C57-4A7B-4D8C-982E-09700291C688}"/>
                </a:ext>
              </a:extLst>
            </p:cNvPr>
            <p:cNvGrpSpPr/>
            <p:nvPr/>
          </p:nvGrpSpPr>
          <p:grpSpPr>
            <a:xfrm rot="16200000">
              <a:off x="-1543742" y="1653470"/>
              <a:ext cx="3197212" cy="109728"/>
              <a:chOff x="0" y="0"/>
              <a:chExt cx="3001030" cy="109728"/>
            </a:xfrm>
          </p:grpSpPr>
          <p:sp>
            <p:nvSpPr>
              <p:cNvPr id="37" name="矩形 36">
                <a:extLst>
                  <a:ext uri="{FF2B5EF4-FFF2-40B4-BE49-F238E27FC236}">
                    <a16:creationId xmlns:a16="http://schemas.microsoft.com/office/drawing/2014/main" id="{50CD75AB-957E-4F80-AD9F-BEAD9C69AEED}"/>
                  </a:ext>
                </a:extLst>
              </p:cNvPr>
              <p:cNvSpPr/>
              <p:nvPr/>
            </p:nvSpPr>
            <p:spPr>
              <a:xfrm flipV="1">
                <a:off x="0" y="0"/>
                <a:ext cx="1367596" cy="109728"/>
              </a:xfrm>
              <a:prstGeom prst="rect">
                <a:avLst/>
              </a:prstGeom>
              <a:solidFill>
                <a:srgbClr val="062845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8" name="矩形 37">
                <a:extLst>
                  <a:ext uri="{FF2B5EF4-FFF2-40B4-BE49-F238E27FC236}">
                    <a16:creationId xmlns:a16="http://schemas.microsoft.com/office/drawing/2014/main" id="{CE540AB2-8CEF-4A54-B988-285BF448A924}"/>
                  </a:ext>
                </a:extLst>
              </p:cNvPr>
              <p:cNvSpPr/>
              <p:nvPr/>
            </p:nvSpPr>
            <p:spPr>
              <a:xfrm flipV="1">
                <a:off x="1367596" y="0"/>
                <a:ext cx="1633434" cy="109728"/>
              </a:xfrm>
              <a:prstGeom prst="rect">
                <a:avLst/>
              </a:prstGeom>
              <a:solidFill>
                <a:srgbClr val="C70E23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5323858F-2BEE-4A07-8760-BA3F2BCA6A00}"/>
                </a:ext>
              </a:extLst>
            </p:cNvPr>
            <p:cNvGrpSpPr/>
            <p:nvPr/>
          </p:nvGrpSpPr>
          <p:grpSpPr>
            <a:xfrm rot="16200000">
              <a:off x="-1667877" y="4970666"/>
              <a:ext cx="3441332" cy="113879"/>
              <a:chOff x="0" y="0"/>
              <a:chExt cx="3001030" cy="109728"/>
            </a:xfrm>
          </p:grpSpPr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0617FDD5-F223-4DB1-9021-7A1905D2CA8F}"/>
                  </a:ext>
                </a:extLst>
              </p:cNvPr>
              <p:cNvSpPr/>
              <p:nvPr/>
            </p:nvSpPr>
            <p:spPr>
              <a:xfrm flipV="1">
                <a:off x="0" y="0"/>
                <a:ext cx="1367596" cy="109728"/>
              </a:xfrm>
              <a:prstGeom prst="rect">
                <a:avLst/>
              </a:prstGeom>
              <a:solidFill>
                <a:srgbClr val="062845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43A28B4B-7691-4C2F-A0B8-1774443D79B1}"/>
                  </a:ext>
                </a:extLst>
              </p:cNvPr>
              <p:cNvSpPr/>
              <p:nvPr/>
            </p:nvSpPr>
            <p:spPr>
              <a:xfrm flipV="1">
                <a:off x="1367596" y="0"/>
                <a:ext cx="1633434" cy="109728"/>
              </a:xfrm>
              <a:prstGeom prst="rect">
                <a:avLst/>
              </a:prstGeom>
              <a:solidFill>
                <a:srgbClr val="C70E23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12B1BB0C-F546-40B3-ABB0-145C7A878C20}"/>
                </a:ext>
              </a:extLst>
            </p:cNvPr>
            <p:cNvGrpSpPr/>
            <p:nvPr/>
          </p:nvGrpSpPr>
          <p:grpSpPr>
            <a:xfrm rot="16200000">
              <a:off x="10538530" y="1653470"/>
              <a:ext cx="3197212" cy="109728"/>
              <a:chOff x="0" y="0"/>
              <a:chExt cx="3001030" cy="109728"/>
            </a:xfrm>
          </p:grpSpPr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39F86426-CDD7-4F6E-9EC9-8FCEE939D761}"/>
                  </a:ext>
                </a:extLst>
              </p:cNvPr>
              <p:cNvSpPr/>
              <p:nvPr/>
            </p:nvSpPr>
            <p:spPr>
              <a:xfrm flipV="1">
                <a:off x="0" y="0"/>
                <a:ext cx="1367596" cy="109728"/>
              </a:xfrm>
              <a:prstGeom prst="rect">
                <a:avLst/>
              </a:prstGeom>
              <a:solidFill>
                <a:srgbClr val="062845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4" name="矩形 33">
                <a:extLst>
                  <a:ext uri="{FF2B5EF4-FFF2-40B4-BE49-F238E27FC236}">
                    <a16:creationId xmlns:a16="http://schemas.microsoft.com/office/drawing/2014/main" id="{D37BF6F2-09D7-41CE-8FD1-F88B6D644AEA}"/>
                  </a:ext>
                </a:extLst>
              </p:cNvPr>
              <p:cNvSpPr/>
              <p:nvPr/>
            </p:nvSpPr>
            <p:spPr>
              <a:xfrm flipV="1">
                <a:off x="1367596" y="0"/>
                <a:ext cx="1633434" cy="109728"/>
              </a:xfrm>
              <a:prstGeom prst="rect">
                <a:avLst/>
              </a:prstGeom>
              <a:solidFill>
                <a:srgbClr val="C70E23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6F464884-B34C-4B24-AD08-5622359221A6}"/>
                </a:ext>
              </a:extLst>
            </p:cNvPr>
            <p:cNvGrpSpPr/>
            <p:nvPr/>
          </p:nvGrpSpPr>
          <p:grpSpPr>
            <a:xfrm rot="16200000">
              <a:off x="10414395" y="4970666"/>
              <a:ext cx="3441332" cy="113879"/>
              <a:chOff x="0" y="0"/>
              <a:chExt cx="3001030" cy="109728"/>
            </a:xfrm>
          </p:grpSpPr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5B964A98-CB9E-4C18-85C1-7A89E652D13F}"/>
                  </a:ext>
                </a:extLst>
              </p:cNvPr>
              <p:cNvSpPr/>
              <p:nvPr/>
            </p:nvSpPr>
            <p:spPr>
              <a:xfrm flipV="1">
                <a:off x="0" y="0"/>
                <a:ext cx="1367596" cy="109728"/>
              </a:xfrm>
              <a:prstGeom prst="rect">
                <a:avLst/>
              </a:prstGeom>
              <a:solidFill>
                <a:srgbClr val="062845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F37D85CA-E6C4-497D-B8A0-95DCAD7BC970}"/>
                  </a:ext>
                </a:extLst>
              </p:cNvPr>
              <p:cNvSpPr/>
              <p:nvPr/>
            </p:nvSpPr>
            <p:spPr>
              <a:xfrm flipV="1">
                <a:off x="1367596" y="0"/>
                <a:ext cx="1633434" cy="109728"/>
              </a:xfrm>
              <a:prstGeom prst="rect">
                <a:avLst/>
              </a:prstGeom>
              <a:solidFill>
                <a:srgbClr val="C70E23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</p:grpSp>
      <p:pic>
        <p:nvPicPr>
          <p:cNvPr id="55" name="图片 54">
            <a:extLst>
              <a:ext uri="{FF2B5EF4-FFF2-40B4-BE49-F238E27FC236}">
                <a16:creationId xmlns:a16="http://schemas.microsoft.com/office/drawing/2014/main" id="{EFACDAAF-B3C5-47A8-81D2-D0B711311CB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duotone>
              <a:prstClr val="black"/>
              <a:srgbClr val="38536A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6300" y="2960980"/>
            <a:ext cx="5301002" cy="145020"/>
          </a:xfrm>
          <a:prstGeom prst="rect">
            <a:avLst/>
          </a:prstGeom>
        </p:spPr>
      </p:pic>
      <p:sp>
        <p:nvSpPr>
          <p:cNvPr id="57" name="TextBox 12">
            <a:extLst>
              <a:ext uri="{FF2B5EF4-FFF2-40B4-BE49-F238E27FC236}">
                <a16:creationId xmlns:a16="http://schemas.microsoft.com/office/drawing/2014/main" id="{B7D692BB-98D4-4846-A3AB-3BE0897A580C}"/>
              </a:ext>
            </a:extLst>
          </p:cNvPr>
          <p:cNvSpPr txBox="1"/>
          <p:nvPr/>
        </p:nvSpPr>
        <p:spPr>
          <a:xfrm>
            <a:off x="2232214" y="3346064"/>
            <a:ext cx="806761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54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6600" dirty="0">
                <a:solidFill>
                  <a:srgbClr val="484848"/>
                </a:solidFill>
                <a:latin typeface="+mn-lt"/>
                <a:ea typeface="+mn-ea"/>
                <a:cs typeface="+mn-ea"/>
                <a:sym typeface="+mn-lt"/>
              </a:rPr>
              <a:t>项目简介</a:t>
            </a:r>
          </a:p>
        </p:txBody>
      </p:sp>
    </p:spTree>
    <p:extLst>
      <p:ext uri="{BB962C8B-B14F-4D97-AF65-F5344CB8AC3E}">
        <p14:creationId xmlns:p14="http://schemas.microsoft.com/office/powerpoint/2010/main" val="1084848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500"/>
                            </p:stCondLst>
                            <p:childTnLst>
                              <p:par>
                                <p:cTn id="2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 tmFilter="0,0; .5, 1; 1, 1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15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57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Box 42">
            <a:extLst>
              <a:ext uri="{FF2B5EF4-FFF2-40B4-BE49-F238E27FC236}">
                <a16:creationId xmlns:a16="http://schemas.microsoft.com/office/drawing/2014/main" id="{C744FDB5-A297-4774-A339-9BEDE506B9D4}"/>
              </a:ext>
            </a:extLst>
          </p:cNvPr>
          <p:cNvSpPr txBox="1"/>
          <p:nvPr/>
        </p:nvSpPr>
        <p:spPr>
          <a:xfrm>
            <a:off x="1311470" y="315858"/>
            <a:ext cx="3649369" cy="43088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t" anchorCtr="0" compatLnSpc="1">
            <a:spAutoFit/>
          </a:bodyPr>
          <a:lstStyle>
            <a:defPPr>
              <a:defRPr lang="zh-CN"/>
            </a:defPPr>
            <a:lvl1pPr marL="0" marR="0" lvl="0" indent="0" defTabSz="914400" eaLnBrk="1" latinLnBrk="0" hangingPunct="1">
              <a:lnSpc>
                <a:spcPct val="100000"/>
              </a:lnSpc>
              <a:buClrTx/>
              <a:buSzTx/>
              <a:buFontTx/>
              <a:buNone/>
              <a:defRPr kumimoji="0" sz="2800" b="1" i="0" u="none" strike="noStrike" cap="none" normalizeH="0" baseline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defRPr>
            </a:lvl1pPr>
          </a:lstStyle>
          <a:p>
            <a:r>
              <a:rPr lang="zh-CN" altLang="en-US" b="0" dirty="0">
                <a:solidFill>
                  <a:srgbClr val="444444"/>
                </a:solidFill>
                <a:latin typeface="+mn-lt"/>
                <a:ea typeface="+mn-ea"/>
                <a:cs typeface="+mn-ea"/>
                <a:sym typeface="+mn-lt"/>
              </a:rPr>
              <a:t>数据库索引</a:t>
            </a:r>
          </a:p>
        </p:txBody>
      </p:sp>
      <p:sp>
        <p:nvSpPr>
          <p:cNvPr id="49" name="TextBox 2">
            <a:extLst>
              <a:ext uri="{FF2B5EF4-FFF2-40B4-BE49-F238E27FC236}">
                <a16:creationId xmlns:a16="http://schemas.microsoft.com/office/drawing/2014/main" id="{E1BD46FB-16A0-44E6-B84F-0F044A04F134}"/>
              </a:ext>
            </a:extLst>
          </p:cNvPr>
          <p:cNvSpPr txBox="1"/>
          <p:nvPr/>
        </p:nvSpPr>
        <p:spPr>
          <a:xfrm>
            <a:off x="770444" y="953665"/>
            <a:ext cx="8983156" cy="244406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1)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在用户经常访问的数据表上，建立了关于用户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id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的索引</a:t>
            </a:r>
          </a:p>
          <a:p>
            <a:pPr algn="just">
              <a:lnSpc>
                <a:spcPct val="150000"/>
              </a:lnSpc>
            </a:pP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alter table users add index </a:t>
            </a:r>
            <a:r>
              <a:rPr lang="en-US" altLang="zh-CN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user_id_index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(</a:t>
            </a:r>
            <a:r>
              <a:rPr lang="en-US" altLang="zh-CN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user_id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);</a:t>
            </a:r>
          </a:p>
          <a:p>
            <a:pPr algn="just">
              <a:lnSpc>
                <a:spcPct val="150000"/>
              </a:lnSpc>
            </a:pP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alter table commodity add index </a:t>
            </a:r>
            <a:r>
              <a:rPr lang="en-US" altLang="zh-CN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commodity_user_id_index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(</a:t>
            </a:r>
            <a:r>
              <a:rPr lang="en-US" altLang="zh-CN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user_id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);</a:t>
            </a:r>
          </a:p>
          <a:p>
            <a:pPr algn="just">
              <a:lnSpc>
                <a:spcPct val="150000"/>
              </a:lnSpc>
            </a:pP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alter table </a:t>
            </a:r>
            <a:r>
              <a:rPr lang="en-US" altLang="zh-CN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done_commodity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 add index </a:t>
            </a:r>
            <a:r>
              <a:rPr lang="en-US" altLang="zh-CN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done_commodity_user_id_index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(</a:t>
            </a:r>
            <a:r>
              <a:rPr lang="en-US" altLang="zh-CN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user_id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);</a:t>
            </a:r>
          </a:p>
          <a:p>
            <a:pPr algn="just">
              <a:lnSpc>
                <a:spcPct val="150000"/>
              </a:lnSpc>
            </a:pP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alter table </a:t>
            </a:r>
            <a:r>
              <a:rPr lang="en-US" altLang="zh-CN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required_commodity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 add index </a:t>
            </a:r>
            <a:r>
              <a:rPr lang="en-US" altLang="zh-CN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required_commodity_user_id_index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(</a:t>
            </a:r>
            <a:r>
              <a:rPr lang="en-US" altLang="zh-CN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user_id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);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85DAE9C-DFE4-4C85-833F-22B4514057FE}"/>
              </a:ext>
            </a:extLst>
          </p:cNvPr>
          <p:cNvSpPr txBox="1"/>
          <p:nvPr/>
        </p:nvSpPr>
        <p:spPr>
          <a:xfrm>
            <a:off x="770444" y="3460269"/>
            <a:ext cx="7540436" cy="8744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2)</a:t>
            </a:r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为了提供关键字搜索、类型筛选的功能。我们还在一些字段上建立了全文索引以提高效率：</a:t>
            </a:r>
            <a:endParaRPr lang="en-US" altLang="zh-CN" sz="18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B316892-8A33-4C8C-8649-E6959B2CE02B}"/>
              </a:ext>
            </a:extLst>
          </p:cNvPr>
          <p:cNvSpPr txBox="1"/>
          <p:nvPr/>
        </p:nvSpPr>
        <p:spPr>
          <a:xfrm>
            <a:off x="4367114" y="5458401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图：全文索引</a:t>
            </a:r>
          </a:p>
          <a:p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7F08554-7656-4BF4-8A2B-3A2831214E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444" y="4530242"/>
            <a:ext cx="8763000" cy="85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27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49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Box 42">
            <a:extLst>
              <a:ext uri="{FF2B5EF4-FFF2-40B4-BE49-F238E27FC236}">
                <a16:creationId xmlns:a16="http://schemas.microsoft.com/office/drawing/2014/main" id="{C744FDB5-A297-4774-A339-9BEDE506B9D4}"/>
              </a:ext>
            </a:extLst>
          </p:cNvPr>
          <p:cNvSpPr txBox="1"/>
          <p:nvPr/>
        </p:nvSpPr>
        <p:spPr>
          <a:xfrm>
            <a:off x="1311470" y="315858"/>
            <a:ext cx="3649369" cy="43088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t" anchorCtr="0" compatLnSpc="1">
            <a:spAutoFit/>
          </a:bodyPr>
          <a:lstStyle>
            <a:defPPr>
              <a:defRPr lang="zh-CN"/>
            </a:defPPr>
            <a:lvl1pPr marL="0" marR="0" lvl="0" indent="0" defTabSz="914400" eaLnBrk="1" latinLnBrk="0" hangingPunct="1">
              <a:lnSpc>
                <a:spcPct val="100000"/>
              </a:lnSpc>
              <a:buClrTx/>
              <a:buSzTx/>
              <a:buFontTx/>
              <a:buNone/>
              <a:defRPr kumimoji="0" sz="2800" b="1" i="0" u="none" strike="noStrike" cap="none" normalizeH="0" baseline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defRPr>
            </a:lvl1pPr>
          </a:lstStyle>
          <a:p>
            <a:r>
              <a:rPr lang="zh-CN" altLang="en-US" b="0" dirty="0">
                <a:solidFill>
                  <a:srgbClr val="444444"/>
                </a:solidFill>
                <a:latin typeface="+mn-lt"/>
                <a:ea typeface="+mn-ea"/>
                <a:cs typeface="+mn-ea"/>
                <a:sym typeface="+mn-lt"/>
              </a:rPr>
              <a:t>查询优化</a:t>
            </a:r>
          </a:p>
        </p:txBody>
      </p:sp>
      <p:sp>
        <p:nvSpPr>
          <p:cNvPr id="49" name="TextBox 2">
            <a:extLst>
              <a:ext uri="{FF2B5EF4-FFF2-40B4-BE49-F238E27FC236}">
                <a16:creationId xmlns:a16="http://schemas.microsoft.com/office/drawing/2014/main" id="{E1BD46FB-16A0-44E6-B84F-0F044A04F134}"/>
              </a:ext>
            </a:extLst>
          </p:cNvPr>
          <p:cNvSpPr txBox="1"/>
          <p:nvPr/>
        </p:nvSpPr>
        <p:spPr>
          <a:xfrm>
            <a:off x="893814" y="1002083"/>
            <a:ext cx="5760986" cy="19009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）在编写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SQL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语句访问数据库过程中，为了提高查询效率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,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我们极少直接使用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Natural join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。取而代之的是先筛选后链接，示例如下：</a:t>
            </a:r>
          </a:p>
          <a:p>
            <a:pPr algn="just">
              <a:lnSpc>
                <a:spcPct val="150000"/>
              </a:lnSpc>
            </a:pP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with com as</a:t>
            </a:r>
          </a:p>
          <a:p>
            <a:pPr algn="just">
              <a:lnSpc>
                <a:spcPct val="150000"/>
              </a:lnSpc>
            </a:pP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 (select * from </a:t>
            </a:r>
            <a:r>
              <a:rPr lang="en-US" altLang="zh-CN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dbpractical.commodity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 where </a:t>
            </a:r>
            <a:r>
              <a:rPr lang="en-US" altLang="zh-CN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commodity_id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 = ?)</a:t>
            </a:r>
          </a:p>
          <a:p>
            <a:pPr algn="just">
              <a:lnSpc>
                <a:spcPct val="150000"/>
              </a:lnSpc>
            </a:pP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select * from com natural join users</a:t>
            </a:r>
          </a:p>
          <a:p>
            <a:pPr algn="just">
              <a:lnSpc>
                <a:spcPct val="150000"/>
              </a:lnSpc>
            </a:pP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8B2E1E6-59AD-4654-AEF0-A7B9A41795FB}"/>
              </a:ext>
            </a:extLst>
          </p:cNvPr>
          <p:cNvSpPr txBox="1"/>
          <p:nvPr/>
        </p:nvSpPr>
        <p:spPr>
          <a:xfrm>
            <a:off x="5384800" y="2865120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E525FFF-B122-4261-AB2B-654A89F33124}"/>
              </a:ext>
            </a:extLst>
          </p:cNvPr>
          <p:cNvSpPr txBox="1"/>
          <p:nvPr/>
        </p:nvSpPr>
        <p:spPr>
          <a:xfrm>
            <a:off x="792214" y="2902988"/>
            <a:ext cx="11176709" cy="3862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）分页</a:t>
            </a:r>
          </a:p>
          <a:p>
            <a:pPr algn="just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为了避免前端数据冗余，我们使用了分页机制，编写如下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SQL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语句：</a:t>
            </a:r>
          </a:p>
          <a:p>
            <a:pPr algn="just">
              <a:lnSpc>
                <a:spcPct val="150000"/>
              </a:lnSpc>
            </a:pP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select * from </a:t>
            </a:r>
            <a:r>
              <a:rPr lang="en-US" altLang="zh-CN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dbpractical.commodity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 order by </a:t>
            </a:r>
            <a:r>
              <a:rPr lang="en-US" altLang="zh-CN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commodity_id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 desc limit 0,10</a:t>
            </a:r>
          </a:p>
          <a:p>
            <a:pPr algn="just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从表中得到最新的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10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条数据，在接下来请求时，则有如下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SQL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语句：</a:t>
            </a:r>
          </a:p>
          <a:p>
            <a:pPr algn="just">
              <a:lnSpc>
                <a:spcPct val="150000"/>
              </a:lnSpc>
            </a:pP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select * from </a:t>
            </a:r>
            <a:r>
              <a:rPr lang="en-US" altLang="zh-CN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dbpractical.commodity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 order by </a:t>
            </a:r>
            <a:r>
              <a:rPr lang="en-US" altLang="zh-CN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commodity_id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 desc limit 10,10</a:t>
            </a:r>
          </a:p>
          <a:p>
            <a:pPr algn="just">
              <a:lnSpc>
                <a:spcPct val="150000"/>
              </a:lnSpc>
            </a:pP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select * from </a:t>
            </a:r>
            <a:r>
              <a:rPr lang="en-US" altLang="zh-CN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dbpractical.commodity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 order by </a:t>
            </a:r>
            <a:r>
              <a:rPr lang="en-US" altLang="zh-CN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commodity_id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 desc limit 20,10</a:t>
            </a:r>
          </a:p>
          <a:p>
            <a:pPr algn="just">
              <a:lnSpc>
                <a:spcPct val="150000"/>
              </a:lnSpc>
            </a:pP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select * from </a:t>
            </a:r>
            <a:r>
              <a:rPr lang="en-US" altLang="zh-CN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dbpractical.commodity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 order by </a:t>
            </a:r>
            <a:r>
              <a:rPr lang="en-US" altLang="zh-CN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commodity_id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 desc limit 30,10</a:t>
            </a:r>
          </a:p>
          <a:p>
            <a:pPr algn="just">
              <a:lnSpc>
                <a:spcPct val="150000"/>
              </a:lnSpc>
            </a:pP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………</a:t>
            </a:r>
          </a:p>
          <a:p>
            <a:pPr algn="just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以此类推，每次请求得到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10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条数据。</a:t>
            </a:r>
          </a:p>
          <a:p>
            <a:pPr algn="just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就算在分次请求间隔有新的数据插入表中，此过程也不会受影响：</a:t>
            </a: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我们记录了第一次访问时表中的行数，使其后每次访问都带上此行数，通过此行数和请求时行数判断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limit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的第一个参数取值再执行即可。</a:t>
            </a:r>
          </a:p>
          <a:p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710953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49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Box 42">
            <a:extLst>
              <a:ext uri="{FF2B5EF4-FFF2-40B4-BE49-F238E27FC236}">
                <a16:creationId xmlns:a16="http://schemas.microsoft.com/office/drawing/2014/main" id="{C744FDB5-A297-4774-A339-9BEDE506B9D4}"/>
              </a:ext>
            </a:extLst>
          </p:cNvPr>
          <p:cNvSpPr txBox="1"/>
          <p:nvPr/>
        </p:nvSpPr>
        <p:spPr>
          <a:xfrm>
            <a:off x="1311470" y="315858"/>
            <a:ext cx="3649369" cy="43088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t" anchorCtr="0" compatLnSpc="1">
            <a:spAutoFit/>
          </a:bodyPr>
          <a:lstStyle>
            <a:defPPr>
              <a:defRPr lang="zh-CN"/>
            </a:defPPr>
            <a:lvl1pPr marL="0" marR="0" lvl="0" indent="0" defTabSz="914400" eaLnBrk="1" latinLnBrk="0" hangingPunct="1">
              <a:lnSpc>
                <a:spcPct val="100000"/>
              </a:lnSpc>
              <a:buClrTx/>
              <a:buSzTx/>
              <a:buFontTx/>
              <a:buNone/>
              <a:defRPr kumimoji="0" sz="2800" b="1" i="0" u="none" strike="noStrike" cap="none" normalizeH="0" baseline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defRPr>
            </a:lvl1pPr>
          </a:lstStyle>
          <a:p>
            <a:r>
              <a:rPr lang="zh-CN" altLang="en-US" b="0" dirty="0">
                <a:solidFill>
                  <a:srgbClr val="444444"/>
                </a:solidFill>
                <a:latin typeface="+mn-lt"/>
                <a:ea typeface="+mn-ea"/>
                <a:cs typeface="+mn-ea"/>
                <a:sym typeface="+mn-lt"/>
              </a:rPr>
              <a:t>数据库安全</a:t>
            </a:r>
          </a:p>
        </p:txBody>
      </p:sp>
      <p:sp>
        <p:nvSpPr>
          <p:cNvPr id="49" name="TextBox 2">
            <a:extLst>
              <a:ext uri="{FF2B5EF4-FFF2-40B4-BE49-F238E27FC236}">
                <a16:creationId xmlns:a16="http://schemas.microsoft.com/office/drawing/2014/main" id="{E1BD46FB-16A0-44E6-B84F-0F044A04F134}"/>
              </a:ext>
            </a:extLst>
          </p:cNvPr>
          <p:cNvSpPr txBox="1"/>
          <p:nvPr/>
        </p:nvSpPr>
        <p:spPr>
          <a:xfrm>
            <a:off x="770444" y="953665"/>
            <a:ext cx="12945556" cy="119757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为了防止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SQL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注入，后端数据库的执行一律采用预编译模式执行，示例如下：</a:t>
            </a:r>
          </a:p>
          <a:p>
            <a:pPr algn="just">
              <a:lnSpc>
                <a:spcPct val="150000"/>
              </a:lnSpc>
            </a:pP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>
              <a:lnSpc>
                <a:spcPct val="150000"/>
              </a:lnSpc>
            </a:pP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381DAE1-B7E2-4F65-A3DE-BAB7C11E30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004" y="1503785"/>
            <a:ext cx="9267825" cy="440055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76C9B9F4-D5DB-489B-98DB-01A5D96B20C4}"/>
              </a:ext>
            </a:extLst>
          </p:cNvPr>
          <p:cNvSpPr txBox="1"/>
          <p:nvPr/>
        </p:nvSpPr>
        <p:spPr>
          <a:xfrm>
            <a:off x="5877285" y="5329019"/>
            <a:ext cx="39694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其中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，</a:t>
            </a:r>
            <a:r>
              <a:rPr lang="en-US" altLang="zh-CN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jdbcTemplate</a:t>
            </a:r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是封装好的</a:t>
            </a:r>
            <a:r>
              <a:rPr lang="en-US" altLang="zh-CN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jdbc</a:t>
            </a:r>
            <a:endParaRPr lang="en-US" altLang="zh-CN" sz="18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53221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49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Box 42">
            <a:extLst>
              <a:ext uri="{FF2B5EF4-FFF2-40B4-BE49-F238E27FC236}">
                <a16:creationId xmlns:a16="http://schemas.microsoft.com/office/drawing/2014/main" id="{C744FDB5-A297-4774-A339-9BEDE506B9D4}"/>
              </a:ext>
            </a:extLst>
          </p:cNvPr>
          <p:cNvSpPr txBox="1"/>
          <p:nvPr/>
        </p:nvSpPr>
        <p:spPr>
          <a:xfrm>
            <a:off x="1311470" y="315858"/>
            <a:ext cx="3649369" cy="43088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t" anchorCtr="0" compatLnSpc="1">
            <a:spAutoFit/>
          </a:bodyPr>
          <a:lstStyle>
            <a:defPPr>
              <a:defRPr lang="zh-CN"/>
            </a:defPPr>
            <a:lvl1pPr marL="0" marR="0" lvl="0" indent="0" defTabSz="914400" eaLnBrk="1" latinLnBrk="0" hangingPunct="1">
              <a:lnSpc>
                <a:spcPct val="100000"/>
              </a:lnSpc>
              <a:buClrTx/>
              <a:buSzTx/>
              <a:buFontTx/>
              <a:buNone/>
              <a:defRPr kumimoji="0" sz="2800" b="1" i="0" u="none" strike="noStrike" cap="none" normalizeH="0" baseline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defRPr>
            </a:lvl1pPr>
          </a:lstStyle>
          <a:p>
            <a:r>
              <a:rPr lang="zh-CN" altLang="en-US" b="0" dirty="0">
                <a:solidFill>
                  <a:srgbClr val="444444"/>
                </a:solidFill>
                <a:latin typeface="+mn-lt"/>
                <a:ea typeface="+mn-ea"/>
                <a:cs typeface="+mn-ea"/>
                <a:sym typeface="+mn-lt"/>
              </a:rPr>
              <a:t>数据库规范</a:t>
            </a:r>
          </a:p>
        </p:txBody>
      </p:sp>
      <p:sp>
        <p:nvSpPr>
          <p:cNvPr id="49" name="TextBox 2">
            <a:extLst>
              <a:ext uri="{FF2B5EF4-FFF2-40B4-BE49-F238E27FC236}">
                <a16:creationId xmlns:a16="http://schemas.microsoft.com/office/drawing/2014/main" id="{E1BD46FB-16A0-44E6-B84F-0F044A04F134}"/>
              </a:ext>
            </a:extLst>
          </p:cNvPr>
          <p:cNvSpPr txBox="1"/>
          <p:nvPr/>
        </p:nvSpPr>
        <p:spPr>
          <a:xfrm>
            <a:off x="851724" y="953664"/>
            <a:ext cx="7083236" cy="119757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经检验，数据库符合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BC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范式，且在逻辑设计上有良好的设计。</a:t>
            </a:r>
          </a:p>
          <a:p>
            <a:pPr algn="just"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外码约束示例：</a:t>
            </a:r>
          </a:p>
          <a:p>
            <a:pPr algn="just">
              <a:lnSpc>
                <a:spcPct val="150000"/>
              </a:lnSpc>
            </a:pP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D059EA0-5EB8-4E1B-A657-97413977397A}"/>
              </a:ext>
            </a:extLst>
          </p:cNvPr>
          <p:cNvSpPr txBox="1"/>
          <p:nvPr/>
        </p:nvSpPr>
        <p:spPr>
          <a:xfrm>
            <a:off x="851724" y="3045567"/>
            <a:ext cx="42258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图</a:t>
            </a:r>
            <a:r>
              <a:rPr lang="en-US" altLang="zh-CN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19</a:t>
            </a:r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：</a:t>
            </a:r>
            <a:r>
              <a:rPr lang="en-US" altLang="zh-CN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commodity_images</a:t>
            </a:r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的外码约束</a:t>
            </a:r>
          </a:p>
          <a:p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10C31A7-87C4-4D2B-AEE9-218039A6E6E3}"/>
              </a:ext>
            </a:extLst>
          </p:cNvPr>
          <p:cNvSpPr txBox="1"/>
          <p:nvPr/>
        </p:nvSpPr>
        <p:spPr>
          <a:xfrm>
            <a:off x="851724" y="4062259"/>
            <a:ext cx="65742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当此物品完成交易时，描述图片的</a:t>
            </a:r>
            <a:r>
              <a:rPr lang="en-US" altLang="zh-CN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image_url</a:t>
            </a:r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字段也自动删除。</a:t>
            </a:r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EE955B8-0C5F-4D0E-A6C6-E096C883B8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724" y="1970356"/>
            <a:ext cx="8610600" cy="70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224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49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图片 55">
            <a:extLst>
              <a:ext uri="{FF2B5EF4-FFF2-40B4-BE49-F238E27FC236}">
                <a16:creationId xmlns:a16="http://schemas.microsoft.com/office/drawing/2014/main" id="{1F2CD67A-B099-47BB-A39B-54BFFB77D3B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 l="6659" t="6677" r="6720" b="6693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6A0E1BF-1728-479F-B549-3663266EC38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4592" y="6060713"/>
            <a:ext cx="2734062" cy="53949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514C474-AAB9-4151-BAC9-FD20AEE2902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10" t="24114" r="34678" b="22737"/>
          <a:stretch/>
        </p:blipFill>
        <p:spPr>
          <a:xfrm>
            <a:off x="1651394" y="1134208"/>
            <a:ext cx="2094129" cy="2172731"/>
          </a:xfrm>
          <a:prstGeom prst="rect">
            <a:avLst/>
          </a:prstGeom>
        </p:spPr>
      </p:pic>
      <p:sp>
        <p:nvSpPr>
          <p:cNvPr id="7" name="TextBox 12">
            <a:extLst>
              <a:ext uri="{FF2B5EF4-FFF2-40B4-BE49-F238E27FC236}">
                <a16:creationId xmlns:a16="http://schemas.microsoft.com/office/drawing/2014/main" id="{E8043F6F-DD71-4645-8971-26F34E1D6B15}"/>
              </a:ext>
            </a:extLst>
          </p:cNvPr>
          <p:cNvSpPr txBox="1"/>
          <p:nvPr/>
        </p:nvSpPr>
        <p:spPr>
          <a:xfrm>
            <a:off x="2472996" y="1849942"/>
            <a:ext cx="806761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54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6600" dirty="0">
                <a:solidFill>
                  <a:srgbClr val="484848"/>
                </a:solidFill>
                <a:latin typeface="+mn-lt"/>
                <a:ea typeface="+mn-ea"/>
                <a:cs typeface="+mn-ea"/>
                <a:sym typeface="+mn-lt"/>
              </a:rPr>
              <a:t>第六部分</a:t>
            </a: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AB369D6C-C612-49B5-93B3-5EE8AD9E8D07}"/>
              </a:ext>
            </a:extLst>
          </p:cNvPr>
          <p:cNvGrpSpPr/>
          <p:nvPr/>
        </p:nvGrpSpPr>
        <p:grpSpPr>
          <a:xfrm>
            <a:off x="-4151" y="0"/>
            <a:ext cx="12196151" cy="6858000"/>
            <a:chOff x="-4151" y="0"/>
            <a:chExt cx="12196151" cy="6858000"/>
          </a:xfrm>
        </p:grpSpPr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3297A512-334C-4BB2-8100-59F63C0B3CD1}"/>
                </a:ext>
              </a:extLst>
            </p:cNvPr>
            <p:cNvGrpSpPr/>
            <p:nvPr/>
          </p:nvGrpSpPr>
          <p:grpSpPr>
            <a:xfrm>
              <a:off x="0" y="0"/>
              <a:ext cx="3001030" cy="109728"/>
              <a:chOff x="0" y="0"/>
              <a:chExt cx="3001030" cy="109728"/>
            </a:xfrm>
          </p:grpSpPr>
          <p:sp>
            <p:nvSpPr>
              <p:cNvPr id="53" name="矩形 52">
                <a:extLst>
                  <a:ext uri="{FF2B5EF4-FFF2-40B4-BE49-F238E27FC236}">
                    <a16:creationId xmlns:a16="http://schemas.microsoft.com/office/drawing/2014/main" id="{5D604D0F-DF26-4DF4-BA56-421E2073D19E}"/>
                  </a:ext>
                </a:extLst>
              </p:cNvPr>
              <p:cNvSpPr/>
              <p:nvPr/>
            </p:nvSpPr>
            <p:spPr>
              <a:xfrm flipV="1">
                <a:off x="0" y="0"/>
                <a:ext cx="1367596" cy="109728"/>
              </a:xfrm>
              <a:prstGeom prst="rect">
                <a:avLst/>
              </a:prstGeom>
              <a:solidFill>
                <a:srgbClr val="062845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4" name="矩形 53">
                <a:extLst>
                  <a:ext uri="{FF2B5EF4-FFF2-40B4-BE49-F238E27FC236}">
                    <a16:creationId xmlns:a16="http://schemas.microsoft.com/office/drawing/2014/main" id="{2112ED3F-CA9D-4831-9620-B2AECEBE2151}"/>
                  </a:ext>
                </a:extLst>
              </p:cNvPr>
              <p:cNvSpPr/>
              <p:nvPr/>
            </p:nvSpPr>
            <p:spPr>
              <a:xfrm flipV="1">
                <a:off x="1367596" y="0"/>
                <a:ext cx="1633434" cy="109728"/>
              </a:xfrm>
              <a:prstGeom prst="rect">
                <a:avLst/>
              </a:prstGeom>
              <a:solidFill>
                <a:srgbClr val="C70E23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707573DA-7C8A-4295-9645-089699C5CF94}"/>
                </a:ext>
              </a:extLst>
            </p:cNvPr>
            <p:cNvGrpSpPr/>
            <p:nvPr/>
          </p:nvGrpSpPr>
          <p:grpSpPr>
            <a:xfrm>
              <a:off x="8994788" y="0"/>
              <a:ext cx="3197212" cy="109728"/>
              <a:chOff x="0" y="0"/>
              <a:chExt cx="3001030" cy="109728"/>
            </a:xfrm>
          </p:grpSpPr>
          <p:sp>
            <p:nvSpPr>
              <p:cNvPr id="51" name="矩形 50">
                <a:extLst>
                  <a:ext uri="{FF2B5EF4-FFF2-40B4-BE49-F238E27FC236}">
                    <a16:creationId xmlns:a16="http://schemas.microsoft.com/office/drawing/2014/main" id="{1ED0E2D4-0F71-4678-9520-FC43D98FBCD5}"/>
                  </a:ext>
                </a:extLst>
              </p:cNvPr>
              <p:cNvSpPr/>
              <p:nvPr/>
            </p:nvSpPr>
            <p:spPr>
              <a:xfrm flipV="1">
                <a:off x="0" y="0"/>
                <a:ext cx="1367596" cy="109728"/>
              </a:xfrm>
              <a:prstGeom prst="rect">
                <a:avLst/>
              </a:prstGeom>
              <a:solidFill>
                <a:srgbClr val="062845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2" name="矩形 51">
                <a:extLst>
                  <a:ext uri="{FF2B5EF4-FFF2-40B4-BE49-F238E27FC236}">
                    <a16:creationId xmlns:a16="http://schemas.microsoft.com/office/drawing/2014/main" id="{4D5A5A30-B7BE-4761-BDC3-5F291ADA11AF}"/>
                  </a:ext>
                </a:extLst>
              </p:cNvPr>
              <p:cNvSpPr/>
              <p:nvPr/>
            </p:nvSpPr>
            <p:spPr>
              <a:xfrm flipV="1">
                <a:off x="1367596" y="0"/>
                <a:ext cx="1633434" cy="109728"/>
              </a:xfrm>
              <a:prstGeom prst="rect">
                <a:avLst/>
              </a:prstGeom>
              <a:solidFill>
                <a:srgbClr val="C70E23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E65EDA0B-7BE6-40F0-B01F-EECD80B2FF21}"/>
                </a:ext>
              </a:extLst>
            </p:cNvPr>
            <p:cNvGrpSpPr/>
            <p:nvPr/>
          </p:nvGrpSpPr>
          <p:grpSpPr>
            <a:xfrm>
              <a:off x="5997909" y="0"/>
              <a:ext cx="3001030" cy="109728"/>
              <a:chOff x="0" y="0"/>
              <a:chExt cx="3001030" cy="109728"/>
            </a:xfrm>
          </p:grpSpPr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178E8E22-A759-417F-9D08-159AE357DBFD}"/>
                  </a:ext>
                </a:extLst>
              </p:cNvPr>
              <p:cNvSpPr/>
              <p:nvPr/>
            </p:nvSpPr>
            <p:spPr>
              <a:xfrm flipV="1">
                <a:off x="0" y="0"/>
                <a:ext cx="1367596" cy="109728"/>
              </a:xfrm>
              <a:prstGeom prst="rect">
                <a:avLst/>
              </a:prstGeom>
              <a:solidFill>
                <a:srgbClr val="062845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0" name="矩形 49">
                <a:extLst>
                  <a:ext uri="{FF2B5EF4-FFF2-40B4-BE49-F238E27FC236}">
                    <a16:creationId xmlns:a16="http://schemas.microsoft.com/office/drawing/2014/main" id="{96064E53-8C3E-4625-9499-E9A2367FB43C}"/>
                  </a:ext>
                </a:extLst>
              </p:cNvPr>
              <p:cNvSpPr/>
              <p:nvPr/>
            </p:nvSpPr>
            <p:spPr>
              <a:xfrm flipV="1">
                <a:off x="1367596" y="0"/>
                <a:ext cx="1633434" cy="109728"/>
              </a:xfrm>
              <a:prstGeom prst="rect">
                <a:avLst/>
              </a:prstGeom>
              <a:solidFill>
                <a:srgbClr val="C70E23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9CD63B54-8877-4555-B605-D02460D92FC7}"/>
                </a:ext>
              </a:extLst>
            </p:cNvPr>
            <p:cNvGrpSpPr/>
            <p:nvPr/>
          </p:nvGrpSpPr>
          <p:grpSpPr>
            <a:xfrm>
              <a:off x="2996879" y="0"/>
              <a:ext cx="3001030" cy="109728"/>
              <a:chOff x="0" y="0"/>
              <a:chExt cx="3001030" cy="109728"/>
            </a:xfrm>
          </p:grpSpPr>
          <p:sp>
            <p:nvSpPr>
              <p:cNvPr id="47" name="矩形 46">
                <a:extLst>
                  <a:ext uri="{FF2B5EF4-FFF2-40B4-BE49-F238E27FC236}">
                    <a16:creationId xmlns:a16="http://schemas.microsoft.com/office/drawing/2014/main" id="{295CC89B-78CA-4C82-B5D6-6DE0D1866A2A}"/>
                  </a:ext>
                </a:extLst>
              </p:cNvPr>
              <p:cNvSpPr/>
              <p:nvPr/>
            </p:nvSpPr>
            <p:spPr>
              <a:xfrm flipV="1">
                <a:off x="0" y="0"/>
                <a:ext cx="1367596" cy="109728"/>
              </a:xfrm>
              <a:prstGeom prst="rect">
                <a:avLst/>
              </a:prstGeom>
              <a:solidFill>
                <a:srgbClr val="062845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8" name="矩形 47">
                <a:extLst>
                  <a:ext uri="{FF2B5EF4-FFF2-40B4-BE49-F238E27FC236}">
                    <a16:creationId xmlns:a16="http://schemas.microsoft.com/office/drawing/2014/main" id="{DADCAB0D-4CD3-4151-8C74-64D4D056592F}"/>
                  </a:ext>
                </a:extLst>
              </p:cNvPr>
              <p:cNvSpPr/>
              <p:nvPr/>
            </p:nvSpPr>
            <p:spPr>
              <a:xfrm flipV="1">
                <a:off x="1367596" y="0"/>
                <a:ext cx="1633434" cy="109728"/>
              </a:xfrm>
              <a:prstGeom prst="rect">
                <a:avLst/>
              </a:prstGeom>
              <a:solidFill>
                <a:srgbClr val="C70E23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95A38C03-944C-458B-A486-0DCE30FDF237}"/>
                </a:ext>
              </a:extLst>
            </p:cNvPr>
            <p:cNvGrpSpPr/>
            <p:nvPr/>
          </p:nvGrpSpPr>
          <p:grpSpPr>
            <a:xfrm>
              <a:off x="-4151" y="6748272"/>
              <a:ext cx="3001030" cy="109728"/>
              <a:chOff x="0" y="0"/>
              <a:chExt cx="3001030" cy="109728"/>
            </a:xfrm>
          </p:grpSpPr>
          <p:sp>
            <p:nvSpPr>
              <p:cNvPr id="45" name="矩形 44">
                <a:extLst>
                  <a:ext uri="{FF2B5EF4-FFF2-40B4-BE49-F238E27FC236}">
                    <a16:creationId xmlns:a16="http://schemas.microsoft.com/office/drawing/2014/main" id="{C6775FAD-AC6E-4B11-A7D6-08C26B52044C}"/>
                  </a:ext>
                </a:extLst>
              </p:cNvPr>
              <p:cNvSpPr/>
              <p:nvPr/>
            </p:nvSpPr>
            <p:spPr>
              <a:xfrm flipV="1">
                <a:off x="0" y="0"/>
                <a:ext cx="1367596" cy="109728"/>
              </a:xfrm>
              <a:prstGeom prst="rect">
                <a:avLst/>
              </a:prstGeom>
              <a:solidFill>
                <a:srgbClr val="062845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6" name="矩形 45">
                <a:extLst>
                  <a:ext uri="{FF2B5EF4-FFF2-40B4-BE49-F238E27FC236}">
                    <a16:creationId xmlns:a16="http://schemas.microsoft.com/office/drawing/2014/main" id="{BEA3CE06-701C-4DDC-A81F-E5A65B3FA9E2}"/>
                  </a:ext>
                </a:extLst>
              </p:cNvPr>
              <p:cNvSpPr/>
              <p:nvPr/>
            </p:nvSpPr>
            <p:spPr>
              <a:xfrm flipV="1">
                <a:off x="1367596" y="0"/>
                <a:ext cx="1633434" cy="109728"/>
              </a:xfrm>
              <a:prstGeom prst="rect">
                <a:avLst/>
              </a:prstGeom>
              <a:solidFill>
                <a:srgbClr val="C70E23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36BCCE02-56D2-45A9-8F79-91B03E2CD5A6}"/>
                </a:ext>
              </a:extLst>
            </p:cNvPr>
            <p:cNvGrpSpPr/>
            <p:nvPr/>
          </p:nvGrpSpPr>
          <p:grpSpPr>
            <a:xfrm>
              <a:off x="5993758" y="6748272"/>
              <a:ext cx="3001030" cy="109728"/>
              <a:chOff x="0" y="0"/>
              <a:chExt cx="3001030" cy="109728"/>
            </a:xfrm>
          </p:grpSpPr>
          <p:sp>
            <p:nvSpPr>
              <p:cNvPr id="43" name="矩形 42">
                <a:extLst>
                  <a:ext uri="{FF2B5EF4-FFF2-40B4-BE49-F238E27FC236}">
                    <a16:creationId xmlns:a16="http://schemas.microsoft.com/office/drawing/2014/main" id="{DD19CD7E-0DD2-4D83-92D8-E01BFA82B92B}"/>
                  </a:ext>
                </a:extLst>
              </p:cNvPr>
              <p:cNvSpPr/>
              <p:nvPr/>
            </p:nvSpPr>
            <p:spPr>
              <a:xfrm flipV="1">
                <a:off x="0" y="0"/>
                <a:ext cx="1367596" cy="109728"/>
              </a:xfrm>
              <a:prstGeom prst="rect">
                <a:avLst/>
              </a:prstGeom>
              <a:solidFill>
                <a:srgbClr val="062845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4" name="矩形 43">
                <a:extLst>
                  <a:ext uri="{FF2B5EF4-FFF2-40B4-BE49-F238E27FC236}">
                    <a16:creationId xmlns:a16="http://schemas.microsoft.com/office/drawing/2014/main" id="{A3B2F5F0-03A5-4391-B7A9-7C34A10B6085}"/>
                  </a:ext>
                </a:extLst>
              </p:cNvPr>
              <p:cNvSpPr/>
              <p:nvPr/>
            </p:nvSpPr>
            <p:spPr>
              <a:xfrm flipV="1">
                <a:off x="1367596" y="0"/>
                <a:ext cx="1633434" cy="109728"/>
              </a:xfrm>
              <a:prstGeom prst="rect">
                <a:avLst/>
              </a:prstGeom>
              <a:solidFill>
                <a:srgbClr val="C70E23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899A0142-FBF5-4236-956C-346CD1851CA0}"/>
                </a:ext>
              </a:extLst>
            </p:cNvPr>
            <p:cNvGrpSpPr/>
            <p:nvPr/>
          </p:nvGrpSpPr>
          <p:grpSpPr>
            <a:xfrm>
              <a:off x="2992728" y="6748272"/>
              <a:ext cx="3001030" cy="109728"/>
              <a:chOff x="0" y="0"/>
              <a:chExt cx="3001030" cy="109728"/>
            </a:xfrm>
          </p:grpSpPr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57AE3187-F330-4265-A1B6-6FA443D16529}"/>
                  </a:ext>
                </a:extLst>
              </p:cNvPr>
              <p:cNvSpPr/>
              <p:nvPr/>
            </p:nvSpPr>
            <p:spPr>
              <a:xfrm flipV="1">
                <a:off x="0" y="0"/>
                <a:ext cx="1367596" cy="109728"/>
              </a:xfrm>
              <a:prstGeom prst="rect">
                <a:avLst/>
              </a:prstGeom>
              <a:solidFill>
                <a:srgbClr val="062845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1C0F31F2-AE40-431E-B7C4-29C1DFC7771C}"/>
                  </a:ext>
                </a:extLst>
              </p:cNvPr>
              <p:cNvSpPr/>
              <p:nvPr/>
            </p:nvSpPr>
            <p:spPr>
              <a:xfrm flipV="1">
                <a:off x="1367596" y="0"/>
                <a:ext cx="1633434" cy="109728"/>
              </a:xfrm>
              <a:prstGeom prst="rect">
                <a:avLst/>
              </a:prstGeom>
              <a:solidFill>
                <a:srgbClr val="C70E23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EE7125E5-B37E-43C0-8339-FEF90D76DBCC}"/>
                </a:ext>
              </a:extLst>
            </p:cNvPr>
            <p:cNvGrpSpPr/>
            <p:nvPr/>
          </p:nvGrpSpPr>
          <p:grpSpPr>
            <a:xfrm>
              <a:off x="8994788" y="6748272"/>
              <a:ext cx="3197212" cy="109728"/>
              <a:chOff x="0" y="0"/>
              <a:chExt cx="3001030" cy="109728"/>
            </a:xfrm>
          </p:grpSpPr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3C16523F-6B1E-4561-BBF7-2058BD36336F}"/>
                  </a:ext>
                </a:extLst>
              </p:cNvPr>
              <p:cNvSpPr/>
              <p:nvPr/>
            </p:nvSpPr>
            <p:spPr>
              <a:xfrm flipV="1">
                <a:off x="0" y="0"/>
                <a:ext cx="1367596" cy="109728"/>
              </a:xfrm>
              <a:prstGeom prst="rect">
                <a:avLst/>
              </a:prstGeom>
              <a:solidFill>
                <a:srgbClr val="062845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EED1299B-32F9-407E-94A7-3A38E9874799}"/>
                  </a:ext>
                </a:extLst>
              </p:cNvPr>
              <p:cNvSpPr/>
              <p:nvPr/>
            </p:nvSpPr>
            <p:spPr>
              <a:xfrm flipV="1">
                <a:off x="1367596" y="0"/>
                <a:ext cx="1633434" cy="109728"/>
              </a:xfrm>
              <a:prstGeom prst="rect">
                <a:avLst/>
              </a:prstGeom>
              <a:solidFill>
                <a:srgbClr val="C70E23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27" name="组合 26">
              <a:extLst>
                <a:ext uri="{FF2B5EF4-FFF2-40B4-BE49-F238E27FC236}">
                  <a16:creationId xmlns:a16="http://schemas.microsoft.com/office/drawing/2014/main" id="{D13C5C57-4A7B-4D8C-982E-09700291C688}"/>
                </a:ext>
              </a:extLst>
            </p:cNvPr>
            <p:cNvGrpSpPr/>
            <p:nvPr/>
          </p:nvGrpSpPr>
          <p:grpSpPr>
            <a:xfrm rot="16200000">
              <a:off x="-1543742" y="1653470"/>
              <a:ext cx="3197212" cy="109728"/>
              <a:chOff x="0" y="0"/>
              <a:chExt cx="3001030" cy="109728"/>
            </a:xfrm>
          </p:grpSpPr>
          <p:sp>
            <p:nvSpPr>
              <p:cNvPr id="37" name="矩形 36">
                <a:extLst>
                  <a:ext uri="{FF2B5EF4-FFF2-40B4-BE49-F238E27FC236}">
                    <a16:creationId xmlns:a16="http://schemas.microsoft.com/office/drawing/2014/main" id="{50CD75AB-957E-4F80-AD9F-BEAD9C69AEED}"/>
                  </a:ext>
                </a:extLst>
              </p:cNvPr>
              <p:cNvSpPr/>
              <p:nvPr/>
            </p:nvSpPr>
            <p:spPr>
              <a:xfrm flipV="1">
                <a:off x="0" y="0"/>
                <a:ext cx="1367596" cy="109728"/>
              </a:xfrm>
              <a:prstGeom prst="rect">
                <a:avLst/>
              </a:prstGeom>
              <a:solidFill>
                <a:srgbClr val="062845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8" name="矩形 37">
                <a:extLst>
                  <a:ext uri="{FF2B5EF4-FFF2-40B4-BE49-F238E27FC236}">
                    <a16:creationId xmlns:a16="http://schemas.microsoft.com/office/drawing/2014/main" id="{CE540AB2-8CEF-4A54-B988-285BF448A924}"/>
                  </a:ext>
                </a:extLst>
              </p:cNvPr>
              <p:cNvSpPr/>
              <p:nvPr/>
            </p:nvSpPr>
            <p:spPr>
              <a:xfrm flipV="1">
                <a:off x="1367596" y="0"/>
                <a:ext cx="1633434" cy="109728"/>
              </a:xfrm>
              <a:prstGeom prst="rect">
                <a:avLst/>
              </a:prstGeom>
              <a:solidFill>
                <a:srgbClr val="C70E23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5323858F-2BEE-4A07-8760-BA3F2BCA6A00}"/>
                </a:ext>
              </a:extLst>
            </p:cNvPr>
            <p:cNvGrpSpPr/>
            <p:nvPr/>
          </p:nvGrpSpPr>
          <p:grpSpPr>
            <a:xfrm rot="16200000">
              <a:off x="-1667877" y="4970666"/>
              <a:ext cx="3441332" cy="113879"/>
              <a:chOff x="0" y="0"/>
              <a:chExt cx="3001030" cy="109728"/>
            </a:xfrm>
          </p:grpSpPr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0617FDD5-F223-4DB1-9021-7A1905D2CA8F}"/>
                  </a:ext>
                </a:extLst>
              </p:cNvPr>
              <p:cNvSpPr/>
              <p:nvPr/>
            </p:nvSpPr>
            <p:spPr>
              <a:xfrm flipV="1">
                <a:off x="0" y="0"/>
                <a:ext cx="1367596" cy="109728"/>
              </a:xfrm>
              <a:prstGeom prst="rect">
                <a:avLst/>
              </a:prstGeom>
              <a:solidFill>
                <a:srgbClr val="062845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43A28B4B-7691-4C2F-A0B8-1774443D79B1}"/>
                  </a:ext>
                </a:extLst>
              </p:cNvPr>
              <p:cNvSpPr/>
              <p:nvPr/>
            </p:nvSpPr>
            <p:spPr>
              <a:xfrm flipV="1">
                <a:off x="1367596" y="0"/>
                <a:ext cx="1633434" cy="109728"/>
              </a:xfrm>
              <a:prstGeom prst="rect">
                <a:avLst/>
              </a:prstGeom>
              <a:solidFill>
                <a:srgbClr val="C70E23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12B1BB0C-F546-40B3-ABB0-145C7A878C20}"/>
                </a:ext>
              </a:extLst>
            </p:cNvPr>
            <p:cNvGrpSpPr/>
            <p:nvPr/>
          </p:nvGrpSpPr>
          <p:grpSpPr>
            <a:xfrm rot="16200000">
              <a:off x="10538530" y="1653470"/>
              <a:ext cx="3197212" cy="109728"/>
              <a:chOff x="0" y="0"/>
              <a:chExt cx="3001030" cy="109728"/>
            </a:xfrm>
          </p:grpSpPr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39F86426-CDD7-4F6E-9EC9-8FCEE939D761}"/>
                  </a:ext>
                </a:extLst>
              </p:cNvPr>
              <p:cNvSpPr/>
              <p:nvPr/>
            </p:nvSpPr>
            <p:spPr>
              <a:xfrm flipV="1">
                <a:off x="0" y="0"/>
                <a:ext cx="1367596" cy="109728"/>
              </a:xfrm>
              <a:prstGeom prst="rect">
                <a:avLst/>
              </a:prstGeom>
              <a:solidFill>
                <a:srgbClr val="062845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4" name="矩形 33">
                <a:extLst>
                  <a:ext uri="{FF2B5EF4-FFF2-40B4-BE49-F238E27FC236}">
                    <a16:creationId xmlns:a16="http://schemas.microsoft.com/office/drawing/2014/main" id="{D37BF6F2-09D7-41CE-8FD1-F88B6D644AEA}"/>
                  </a:ext>
                </a:extLst>
              </p:cNvPr>
              <p:cNvSpPr/>
              <p:nvPr/>
            </p:nvSpPr>
            <p:spPr>
              <a:xfrm flipV="1">
                <a:off x="1367596" y="0"/>
                <a:ext cx="1633434" cy="109728"/>
              </a:xfrm>
              <a:prstGeom prst="rect">
                <a:avLst/>
              </a:prstGeom>
              <a:solidFill>
                <a:srgbClr val="C70E23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6F464884-B34C-4B24-AD08-5622359221A6}"/>
                </a:ext>
              </a:extLst>
            </p:cNvPr>
            <p:cNvGrpSpPr/>
            <p:nvPr/>
          </p:nvGrpSpPr>
          <p:grpSpPr>
            <a:xfrm rot="16200000">
              <a:off x="10414395" y="4970666"/>
              <a:ext cx="3441332" cy="113879"/>
              <a:chOff x="0" y="0"/>
              <a:chExt cx="3001030" cy="109728"/>
            </a:xfrm>
          </p:grpSpPr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5B964A98-CB9E-4C18-85C1-7A89E652D13F}"/>
                  </a:ext>
                </a:extLst>
              </p:cNvPr>
              <p:cNvSpPr/>
              <p:nvPr/>
            </p:nvSpPr>
            <p:spPr>
              <a:xfrm flipV="1">
                <a:off x="0" y="0"/>
                <a:ext cx="1367596" cy="109728"/>
              </a:xfrm>
              <a:prstGeom prst="rect">
                <a:avLst/>
              </a:prstGeom>
              <a:solidFill>
                <a:srgbClr val="062845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F37D85CA-E6C4-497D-B8A0-95DCAD7BC970}"/>
                  </a:ext>
                </a:extLst>
              </p:cNvPr>
              <p:cNvSpPr/>
              <p:nvPr/>
            </p:nvSpPr>
            <p:spPr>
              <a:xfrm flipV="1">
                <a:off x="1367596" y="0"/>
                <a:ext cx="1633434" cy="109728"/>
              </a:xfrm>
              <a:prstGeom prst="rect">
                <a:avLst/>
              </a:prstGeom>
              <a:solidFill>
                <a:srgbClr val="C70E23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</p:grpSp>
      <p:pic>
        <p:nvPicPr>
          <p:cNvPr id="55" name="图片 54">
            <a:extLst>
              <a:ext uri="{FF2B5EF4-FFF2-40B4-BE49-F238E27FC236}">
                <a16:creationId xmlns:a16="http://schemas.microsoft.com/office/drawing/2014/main" id="{EFACDAAF-B3C5-47A8-81D2-D0B711311CB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duotone>
              <a:prstClr val="black"/>
              <a:srgbClr val="38536A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6300" y="2960980"/>
            <a:ext cx="5301002" cy="145020"/>
          </a:xfrm>
          <a:prstGeom prst="rect">
            <a:avLst/>
          </a:prstGeom>
        </p:spPr>
      </p:pic>
      <p:sp>
        <p:nvSpPr>
          <p:cNvPr id="57" name="TextBox 12">
            <a:extLst>
              <a:ext uri="{FF2B5EF4-FFF2-40B4-BE49-F238E27FC236}">
                <a16:creationId xmlns:a16="http://schemas.microsoft.com/office/drawing/2014/main" id="{B7D692BB-98D4-4846-A3AB-3BE0897A580C}"/>
              </a:ext>
            </a:extLst>
          </p:cNvPr>
          <p:cNvSpPr txBox="1"/>
          <p:nvPr/>
        </p:nvSpPr>
        <p:spPr>
          <a:xfrm>
            <a:off x="2232214" y="3346064"/>
            <a:ext cx="806761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54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6600" dirty="0">
                <a:solidFill>
                  <a:srgbClr val="484848"/>
                </a:solidFill>
                <a:latin typeface="+mn-lt"/>
                <a:ea typeface="+mn-ea"/>
                <a:cs typeface="+mn-ea"/>
                <a:sym typeface="+mn-lt"/>
              </a:rPr>
              <a:t>系统功能测试、数据库查询、技术实现</a:t>
            </a:r>
          </a:p>
        </p:txBody>
      </p:sp>
    </p:spTree>
    <p:extLst>
      <p:ext uri="{BB962C8B-B14F-4D97-AF65-F5344CB8AC3E}">
        <p14:creationId xmlns:p14="http://schemas.microsoft.com/office/powerpoint/2010/main" val="1009093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500"/>
                            </p:stCondLst>
                            <p:childTnLst>
                              <p:par>
                                <p:cTn id="2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 tmFilter="0,0; .5, 1; 1, 1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8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57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Box 42">
            <a:extLst>
              <a:ext uri="{FF2B5EF4-FFF2-40B4-BE49-F238E27FC236}">
                <a16:creationId xmlns:a16="http://schemas.microsoft.com/office/drawing/2014/main" id="{C744FDB5-A297-4774-A339-9BEDE506B9D4}"/>
              </a:ext>
            </a:extLst>
          </p:cNvPr>
          <p:cNvSpPr txBox="1"/>
          <p:nvPr/>
        </p:nvSpPr>
        <p:spPr>
          <a:xfrm>
            <a:off x="1311470" y="315858"/>
            <a:ext cx="4784530" cy="43088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t" anchorCtr="0" compatLnSpc="1">
            <a:spAutoFit/>
          </a:bodyPr>
          <a:lstStyle>
            <a:defPPr>
              <a:defRPr lang="zh-CN"/>
            </a:defPPr>
            <a:lvl1pPr marL="0" marR="0" lvl="0" indent="0" defTabSz="914400" eaLnBrk="1" latinLnBrk="0" hangingPunct="1">
              <a:lnSpc>
                <a:spcPct val="100000"/>
              </a:lnSpc>
              <a:buClrTx/>
              <a:buSzTx/>
              <a:buFontTx/>
              <a:buNone/>
              <a:defRPr kumimoji="0" sz="2800" b="1" i="0" u="none" strike="noStrike" cap="none" normalizeH="0" baseline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defRPr>
            </a:lvl1pPr>
          </a:lstStyle>
          <a:p>
            <a:r>
              <a:rPr lang="zh-CN" altLang="en-US" b="0" dirty="0">
                <a:solidFill>
                  <a:srgbClr val="444444"/>
                </a:solidFill>
                <a:latin typeface="+mn-lt"/>
                <a:ea typeface="+mn-ea"/>
                <a:cs typeface="+mn-ea"/>
                <a:sym typeface="+mn-lt"/>
              </a:rPr>
              <a:t>注册与登录、用户操作令牌</a:t>
            </a:r>
          </a:p>
        </p:txBody>
      </p:sp>
      <p:sp>
        <p:nvSpPr>
          <p:cNvPr id="49" name="TextBox 2">
            <a:extLst>
              <a:ext uri="{FF2B5EF4-FFF2-40B4-BE49-F238E27FC236}">
                <a16:creationId xmlns:a16="http://schemas.microsoft.com/office/drawing/2014/main" id="{E1BD46FB-16A0-44E6-B84F-0F044A04F134}"/>
              </a:ext>
            </a:extLst>
          </p:cNvPr>
          <p:cNvSpPr txBox="1"/>
          <p:nvPr/>
        </p:nvSpPr>
        <p:spPr>
          <a:xfrm>
            <a:off x="823242" y="1156864"/>
            <a:ext cx="4043398" cy="291118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用户要想进行个人用户操作（如加入购物车、创建物品等而非浏览），需要先注册。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>
              <a:lnSpc>
                <a:spcPct val="150000"/>
              </a:lnSpc>
            </a:pP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注册时，服务器会先检查有无已存在的用户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id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，没有才能成功注册。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>
              <a:lnSpc>
                <a:spcPct val="150000"/>
              </a:lnSpc>
            </a:pP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注册和登录用的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http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请求是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post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方法而不是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get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，以保证信息的安全。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E59CADF-2780-4164-A2B7-17D494354229}"/>
              </a:ext>
            </a:extLst>
          </p:cNvPr>
          <p:cNvSpPr txBox="1"/>
          <p:nvPr/>
        </p:nvSpPr>
        <p:spPr>
          <a:xfrm>
            <a:off x="1087951" y="5538857"/>
            <a:ext cx="46860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右侧为用户登录的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JavaScript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代码：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zh-CN" altLang="en-US" sz="16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95A29C5-9129-4D65-A3D5-9123DF74DF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4641" y="965200"/>
            <a:ext cx="7137359" cy="589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344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49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Box 42">
            <a:extLst>
              <a:ext uri="{FF2B5EF4-FFF2-40B4-BE49-F238E27FC236}">
                <a16:creationId xmlns:a16="http://schemas.microsoft.com/office/drawing/2014/main" id="{C744FDB5-A297-4774-A339-9BEDE506B9D4}"/>
              </a:ext>
            </a:extLst>
          </p:cNvPr>
          <p:cNvSpPr txBox="1"/>
          <p:nvPr/>
        </p:nvSpPr>
        <p:spPr>
          <a:xfrm>
            <a:off x="1311470" y="315858"/>
            <a:ext cx="4784530" cy="43088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t" anchorCtr="0" compatLnSpc="1">
            <a:spAutoFit/>
          </a:bodyPr>
          <a:lstStyle>
            <a:defPPr>
              <a:defRPr lang="zh-CN"/>
            </a:defPPr>
            <a:lvl1pPr marL="0" marR="0" lvl="0" indent="0" defTabSz="914400" eaLnBrk="1" latinLnBrk="0" hangingPunct="1">
              <a:lnSpc>
                <a:spcPct val="100000"/>
              </a:lnSpc>
              <a:buClrTx/>
              <a:buSzTx/>
              <a:buFontTx/>
              <a:buNone/>
              <a:defRPr kumimoji="0" sz="2800" b="1" i="0" u="none" strike="noStrike" cap="none" normalizeH="0" baseline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defRPr>
            </a:lvl1pPr>
          </a:lstStyle>
          <a:p>
            <a:r>
              <a:rPr lang="zh-CN" altLang="en-US" b="0" dirty="0">
                <a:solidFill>
                  <a:srgbClr val="444444"/>
                </a:solidFill>
                <a:latin typeface="+mn-lt"/>
                <a:ea typeface="+mn-ea"/>
                <a:cs typeface="+mn-ea"/>
                <a:sym typeface="+mn-lt"/>
              </a:rPr>
              <a:t>注册与登录、用户操作令牌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54C3198-A88E-441B-BF19-77E52AEBC643}"/>
              </a:ext>
            </a:extLst>
          </p:cNvPr>
          <p:cNvSpPr txBox="1"/>
          <p:nvPr/>
        </p:nvSpPr>
        <p:spPr>
          <a:xfrm>
            <a:off x="7308947" y="1125495"/>
            <a:ext cx="4836237" cy="55888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代码分析：</a:t>
            </a:r>
          </a:p>
          <a:p>
            <a:pPr algn="just">
              <a:lnSpc>
                <a:spcPct val="150000"/>
              </a:lnSpc>
            </a:pPr>
            <a:r>
              <a:rPr lang="en-US" altLang="zh-CN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post</a:t>
            </a:r>
            <a:r>
              <a:rPr lang="zh-CN" altLang="en-US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方法发送用户</a:t>
            </a:r>
            <a:r>
              <a:rPr lang="en-US" altLang="zh-CN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id</a:t>
            </a:r>
            <a:r>
              <a:rPr lang="zh-CN" altLang="en-US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，密码，返回的</a:t>
            </a:r>
            <a:r>
              <a:rPr lang="en-US" altLang="zh-CN" sz="1600" dirty="0" err="1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operation_code</a:t>
            </a:r>
            <a:r>
              <a:rPr lang="zh-CN" altLang="en-US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，是用户操作令牌，后端服务器生成，用于保障数据库信息安全。</a:t>
            </a:r>
            <a:endParaRPr lang="en-US" altLang="zh-CN" sz="16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algn="just">
              <a:lnSpc>
                <a:spcPct val="150000"/>
              </a:lnSpc>
            </a:pPr>
            <a:endParaRPr lang="zh-CN" altLang="en-US" sz="16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因为，如果前端进行用户操作（发布物品信息、线上交流），如果发送网络请求只需要用户</a:t>
            </a:r>
            <a:r>
              <a:rPr lang="en-US" altLang="zh-CN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id</a:t>
            </a:r>
            <a:r>
              <a:rPr lang="zh-CN" altLang="en-US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，那么任何人只需要获取别人的用户</a:t>
            </a:r>
            <a:r>
              <a:rPr lang="en-US" altLang="zh-CN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id</a:t>
            </a:r>
            <a:r>
              <a:rPr lang="zh-CN" altLang="en-US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就可以直接用别人的账户进行恶意操作。</a:t>
            </a:r>
            <a:endParaRPr lang="en-US" altLang="zh-CN" sz="16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algn="just">
              <a:lnSpc>
                <a:spcPct val="150000"/>
              </a:lnSpc>
            </a:pPr>
            <a:endParaRPr lang="zh-CN" altLang="en-US" sz="16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所有，操作令牌可以有效防止这种情况。用户操作令牌，是每次用户登录时后端服务器生成的，用户前端保存一份，后端保存一份，进行用户操作时，会进行匹配，匹配成功才能进行用户操作。</a:t>
            </a:r>
          </a:p>
          <a:p>
            <a:pPr algn="just">
              <a:lnSpc>
                <a:spcPct val="150000"/>
              </a:lnSpc>
            </a:pPr>
            <a:endParaRPr lang="zh-CN" altLang="en-US" sz="16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9D5C441-8CA0-41BA-9E00-C03A606FC7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16" y="904875"/>
            <a:ext cx="7210425" cy="595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907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Box 42">
            <a:extLst>
              <a:ext uri="{FF2B5EF4-FFF2-40B4-BE49-F238E27FC236}">
                <a16:creationId xmlns:a16="http://schemas.microsoft.com/office/drawing/2014/main" id="{C744FDB5-A297-4774-A339-9BEDE506B9D4}"/>
              </a:ext>
            </a:extLst>
          </p:cNvPr>
          <p:cNvSpPr txBox="1"/>
          <p:nvPr/>
        </p:nvSpPr>
        <p:spPr>
          <a:xfrm>
            <a:off x="1311470" y="315858"/>
            <a:ext cx="3649369" cy="43088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t" anchorCtr="0" compatLnSpc="1">
            <a:spAutoFit/>
          </a:bodyPr>
          <a:lstStyle>
            <a:defPPr>
              <a:defRPr lang="zh-CN"/>
            </a:defPPr>
            <a:lvl1pPr marL="0" marR="0" lvl="0" indent="0" defTabSz="914400" eaLnBrk="1" latinLnBrk="0" hangingPunct="1">
              <a:lnSpc>
                <a:spcPct val="100000"/>
              </a:lnSpc>
              <a:buClrTx/>
              <a:buSzTx/>
              <a:buFontTx/>
              <a:buNone/>
              <a:defRPr kumimoji="0" sz="2800" b="1" i="0" u="none" strike="noStrike" cap="none" normalizeH="0" baseline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defRPr>
            </a:lvl1pPr>
          </a:lstStyle>
          <a:p>
            <a:r>
              <a:rPr lang="zh-CN" altLang="en-US" b="0" dirty="0">
                <a:solidFill>
                  <a:srgbClr val="444444"/>
                </a:solidFill>
                <a:latin typeface="+mn-lt"/>
                <a:ea typeface="+mn-ea"/>
                <a:cs typeface="+mn-ea"/>
                <a:sym typeface="+mn-lt"/>
              </a:rPr>
              <a:t>个人信息展示与修改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C4DD0AC-FA6F-42FA-9B63-23F6F57433F0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600" y="1063009"/>
            <a:ext cx="10149840" cy="5479133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749106E-AC36-48A2-9174-2ED39F5DC711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1473201"/>
            <a:ext cx="10007599" cy="506894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87959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Box 42">
            <a:extLst>
              <a:ext uri="{FF2B5EF4-FFF2-40B4-BE49-F238E27FC236}">
                <a16:creationId xmlns:a16="http://schemas.microsoft.com/office/drawing/2014/main" id="{C744FDB5-A297-4774-A339-9BEDE506B9D4}"/>
              </a:ext>
            </a:extLst>
          </p:cNvPr>
          <p:cNvSpPr txBox="1"/>
          <p:nvPr/>
        </p:nvSpPr>
        <p:spPr>
          <a:xfrm>
            <a:off x="1311470" y="315858"/>
            <a:ext cx="3649369" cy="43088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t" anchorCtr="0" compatLnSpc="1">
            <a:spAutoFit/>
          </a:bodyPr>
          <a:lstStyle>
            <a:defPPr>
              <a:defRPr lang="zh-CN"/>
            </a:defPPr>
            <a:lvl1pPr marL="0" marR="0" lvl="0" indent="0" defTabSz="914400" eaLnBrk="1" latinLnBrk="0" hangingPunct="1">
              <a:lnSpc>
                <a:spcPct val="100000"/>
              </a:lnSpc>
              <a:buClrTx/>
              <a:buSzTx/>
              <a:buFontTx/>
              <a:buNone/>
              <a:defRPr kumimoji="0" sz="2800" b="1" i="0" u="none" strike="noStrike" cap="none" normalizeH="0" baseline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defRPr>
            </a:lvl1pPr>
          </a:lstStyle>
          <a:p>
            <a:r>
              <a:rPr lang="zh-CN" altLang="en-US" b="0" dirty="0">
                <a:solidFill>
                  <a:srgbClr val="444444"/>
                </a:solidFill>
                <a:latin typeface="+mn-lt"/>
                <a:ea typeface="+mn-ea"/>
                <a:cs typeface="+mn-ea"/>
                <a:sym typeface="+mn-lt"/>
              </a:rPr>
              <a:t>个人信息展示与修改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0FE507C2-A9A4-4265-8222-5436C89DAD2F}"/>
              </a:ext>
            </a:extLst>
          </p:cNvPr>
          <p:cNvSpPr txBox="1"/>
          <p:nvPr/>
        </p:nvSpPr>
        <p:spPr>
          <a:xfrm>
            <a:off x="234591" y="1513840"/>
            <a:ext cx="1103379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spcAft>
                <a:spcPts val="0"/>
              </a:spcAft>
            </a:pPr>
            <a:r>
              <a:rPr lang="zh-CN" altLang="zh-CN" sz="1800" b="1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分析：</a:t>
            </a:r>
            <a:endParaRPr lang="zh-CN" altLang="zh-CN" sz="1800" kern="1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zh-CN" altLang="zh-CN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修改时，只修改有改变的字段，把有变更的信息传给后端，后端再根据对应的字段拼接需要改变的字段修改</a:t>
            </a:r>
          </a:p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D4B0FD6-48A7-4D0C-8D86-DB9AE4E73CDD}"/>
              </a:ext>
            </a:extLst>
          </p:cNvPr>
          <p:cNvSpPr txBox="1"/>
          <p:nvPr/>
        </p:nvSpPr>
        <p:spPr>
          <a:xfrm>
            <a:off x="234591" y="3079094"/>
            <a:ext cx="748753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Aft>
                <a:spcPts val="0"/>
              </a:spcAft>
            </a:pPr>
            <a:r>
              <a:rPr lang="zh-CN" altLang="zh-CN" sz="1800" b="1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数据库查询</a:t>
            </a:r>
            <a:endParaRPr lang="zh-CN" altLang="zh-CN" sz="1800" kern="1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n-US" altLang="zh-CN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SQL</a:t>
            </a:r>
            <a:r>
              <a:rPr lang="zh-CN" altLang="zh-CN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语句：</a:t>
            </a:r>
          </a:p>
          <a:p>
            <a:pPr algn="just">
              <a:spcAft>
                <a:spcPts val="0"/>
              </a:spcAft>
            </a:pPr>
            <a:r>
              <a:rPr lang="en-US" altLang="zh-CN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update </a:t>
            </a:r>
            <a:r>
              <a:rPr lang="en-US" altLang="zh-CN" sz="1800" kern="100" dirty="0" err="1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dbpractical.users</a:t>
            </a:r>
            <a:r>
              <a:rPr lang="en-US" altLang="zh-CN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set "+str+" where </a:t>
            </a:r>
            <a:r>
              <a:rPr lang="en-US" altLang="zh-CN" sz="1800" kern="100" dirty="0" err="1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user_id</a:t>
            </a:r>
            <a:r>
              <a:rPr lang="en-US" altLang="zh-CN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= ?;</a:t>
            </a:r>
            <a:endParaRPr lang="zh-CN" altLang="zh-CN" sz="1800" kern="1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zh-CN" altLang="zh-CN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其中的</a:t>
            </a:r>
            <a:r>
              <a:rPr lang="en-US" altLang="zh-CN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str</a:t>
            </a:r>
            <a:r>
              <a:rPr lang="zh-CN" altLang="zh-CN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则是由有变化的字段拼接而成</a:t>
            </a:r>
          </a:p>
          <a:p>
            <a:pPr algn="just">
              <a:spcAft>
                <a:spcPts val="0"/>
              </a:spcAft>
            </a:pPr>
            <a:r>
              <a:rPr lang="zh-CN" altLang="zh-CN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注：采取的是预编译，接下来会用真实参数替代语句中的“</a:t>
            </a:r>
            <a:r>
              <a:rPr lang="en-US" altLang="zh-CN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?</a:t>
            </a:r>
            <a:r>
              <a:rPr lang="zh-CN" altLang="zh-CN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” 。</a:t>
            </a:r>
          </a:p>
        </p:txBody>
      </p:sp>
    </p:spTree>
    <p:extLst>
      <p:ext uri="{BB962C8B-B14F-4D97-AF65-F5344CB8AC3E}">
        <p14:creationId xmlns:p14="http://schemas.microsoft.com/office/powerpoint/2010/main" val="2717291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Box 42">
            <a:extLst>
              <a:ext uri="{FF2B5EF4-FFF2-40B4-BE49-F238E27FC236}">
                <a16:creationId xmlns:a16="http://schemas.microsoft.com/office/drawing/2014/main" id="{C744FDB5-A297-4774-A339-9BEDE506B9D4}"/>
              </a:ext>
            </a:extLst>
          </p:cNvPr>
          <p:cNvSpPr txBox="1"/>
          <p:nvPr/>
        </p:nvSpPr>
        <p:spPr>
          <a:xfrm>
            <a:off x="1311470" y="315858"/>
            <a:ext cx="3649369" cy="43088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t" anchorCtr="0" compatLnSpc="1">
            <a:spAutoFit/>
          </a:bodyPr>
          <a:lstStyle>
            <a:defPPr>
              <a:defRPr lang="zh-CN"/>
            </a:defPPr>
            <a:lvl1pPr marL="0" marR="0" lvl="0" indent="0" defTabSz="914400" eaLnBrk="1" latinLnBrk="0" hangingPunct="1">
              <a:lnSpc>
                <a:spcPct val="100000"/>
              </a:lnSpc>
              <a:buClrTx/>
              <a:buSzTx/>
              <a:buFontTx/>
              <a:buNone/>
              <a:defRPr kumimoji="0" sz="2800" b="1" i="0" u="none" strike="noStrike" cap="none" normalizeH="0" baseline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defRPr>
            </a:lvl1pPr>
          </a:lstStyle>
          <a:p>
            <a:r>
              <a:rPr lang="zh-CN" altLang="en-US" b="0" dirty="0">
                <a:solidFill>
                  <a:srgbClr val="444444"/>
                </a:solidFill>
                <a:latin typeface="+mn-lt"/>
                <a:ea typeface="+mn-ea"/>
                <a:cs typeface="+mn-ea"/>
                <a:sym typeface="+mn-lt"/>
              </a:rPr>
              <a:t>商品的上架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58831FF-610C-4D9B-B4AD-698C9038E9B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645888" y="956930"/>
            <a:ext cx="6399803" cy="5416645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B55FB206-6451-47F2-9D38-3A4B11A62430}"/>
              </a:ext>
            </a:extLst>
          </p:cNvPr>
          <p:cNvSpPr txBox="1"/>
          <p:nvPr/>
        </p:nvSpPr>
        <p:spPr>
          <a:xfrm>
            <a:off x="323230" y="1177840"/>
            <a:ext cx="44033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Aft>
                <a:spcPts val="0"/>
              </a:spcAft>
            </a:pPr>
            <a:r>
              <a:rPr lang="zh-CN" altLang="zh-CN" b="1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分析：</a:t>
            </a:r>
            <a:endParaRPr lang="zh-CN" altLang="zh-CN" kern="1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zh-CN" altLang="zh-CN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对于图片，上传到服务器后，由数据库保存可访问的图片</a:t>
            </a:r>
            <a:r>
              <a:rPr lang="en-US" altLang="zh-CN" kern="100" dirty="0" err="1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src</a:t>
            </a:r>
            <a:r>
              <a:rPr lang="zh-CN" altLang="zh-CN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，不直接保存图片。</a:t>
            </a:r>
          </a:p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5BF3A82-2296-4ED1-9C65-9D0263BEE957}"/>
              </a:ext>
            </a:extLst>
          </p:cNvPr>
          <p:cNvSpPr txBox="1"/>
          <p:nvPr/>
        </p:nvSpPr>
        <p:spPr>
          <a:xfrm>
            <a:off x="192262" y="2656854"/>
            <a:ext cx="813390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Aft>
                <a:spcPts val="0"/>
              </a:spcAft>
            </a:pPr>
            <a:r>
              <a:rPr lang="zh-CN" altLang="zh-CN" b="1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数据库查询</a:t>
            </a:r>
            <a:endParaRPr lang="zh-CN" altLang="zh-CN" kern="1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n-US" altLang="zh-CN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SQL</a:t>
            </a:r>
            <a:r>
              <a:rPr lang="zh-CN" altLang="zh-CN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语句</a:t>
            </a:r>
            <a:r>
              <a:rPr lang="en-US" altLang="zh-CN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lang="zh-CN" altLang="zh-CN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： 增加到</a:t>
            </a:r>
            <a:r>
              <a:rPr lang="zh-CN" altLang="zh-CN" b="1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二手商品表</a:t>
            </a:r>
            <a:r>
              <a:rPr lang="zh-CN" altLang="zh-CN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中</a:t>
            </a:r>
          </a:p>
          <a:p>
            <a:pPr algn="just">
              <a:spcAft>
                <a:spcPts val="0"/>
              </a:spcAft>
            </a:pPr>
            <a:r>
              <a:rPr lang="en-US" altLang="zh-CN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insert into commodity(commodity_name,commodity_type,commodity_original_price,commodity_price,commodity_description,commodity_cover_pic_url,publish_time_stamp,area,user_id) </a:t>
            </a:r>
            <a:endParaRPr lang="zh-CN" altLang="zh-CN" kern="1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n-US" altLang="zh-CN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values(?,?,?,?,?,?,?,?,?);</a:t>
            </a:r>
            <a:endParaRPr lang="zh-CN" altLang="zh-CN" kern="1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n-US" altLang="zh-CN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SQL</a:t>
            </a:r>
            <a:r>
              <a:rPr lang="zh-CN" altLang="zh-CN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语句</a:t>
            </a:r>
            <a:r>
              <a:rPr lang="en-US" altLang="zh-CN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zh-CN" altLang="zh-CN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： 增加到</a:t>
            </a:r>
            <a:r>
              <a:rPr lang="zh-CN" altLang="zh-CN" b="1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二手商品的其余描述图片表</a:t>
            </a:r>
            <a:r>
              <a:rPr lang="zh-CN" altLang="zh-CN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中</a:t>
            </a:r>
          </a:p>
          <a:p>
            <a:pPr algn="just">
              <a:spcAft>
                <a:spcPts val="0"/>
              </a:spcAft>
            </a:pPr>
            <a:r>
              <a:rPr lang="en-US" altLang="zh-CN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insert into </a:t>
            </a:r>
            <a:r>
              <a:rPr lang="en-US" altLang="zh-CN" kern="100" dirty="0" err="1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commodity_images</a:t>
            </a:r>
            <a:r>
              <a:rPr lang="en-US" altLang="zh-CN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lang="en-US" altLang="zh-CN" kern="100" dirty="0" err="1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commodity_id,image_url</a:t>
            </a:r>
            <a:r>
              <a:rPr lang="en-US" altLang="zh-CN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) values(?,?); </a:t>
            </a:r>
            <a:endParaRPr lang="zh-CN" altLang="zh-CN" kern="1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zh-CN" altLang="zh-CN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注：采取的是预编译，接下来会用真实参数替代语句中的“</a:t>
            </a:r>
            <a:r>
              <a:rPr lang="en-US" altLang="zh-CN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?</a:t>
            </a:r>
            <a:r>
              <a:rPr lang="zh-CN" altLang="zh-CN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” 。</a:t>
            </a:r>
          </a:p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87501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3">
            <a:extLst>
              <a:ext uri="{FF2B5EF4-FFF2-40B4-BE49-F238E27FC236}">
                <a16:creationId xmlns:a16="http://schemas.microsoft.com/office/drawing/2014/main" id="{997912B2-6116-4E42-8E77-8536AF2DF246}"/>
              </a:ext>
            </a:extLst>
          </p:cNvPr>
          <p:cNvSpPr txBox="1"/>
          <p:nvPr/>
        </p:nvSpPr>
        <p:spPr>
          <a:xfrm>
            <a:off x="7165363" y="1217357"/>
            <a:ext cx="3767336" cy="570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>
                <a:solidFill>
                  <a:srgbClr val="555555"/>
                </a:solidFill>
                <a:cs typeface="+mn-ea"/>
                <a:sym typeface="+mn-lt"/>
              </a:rPr>
              <a:t>校园二手交易平台</a:t>
            </a:r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FE178A63-81E8-4C6A-99EB-E6F942FC35B7}"/>
              </a:ext>
            </a:extLst>
          </p:cNvPr>
          <p:cNvSpPr/>
          <p:nvPr/>
        </p:nvSpPr>
        <p:spPr>
          <a:xfrm>
            <a:off x="6200167" y="1217357"/>
            <a:ext cx="640210" cy="640210"/>
          </a:xfrm>
          <a:prstGeom prst="ellipse">
            <a:avLst/>
          </a:prstGeom>
          <a:solidFill>
            <a:srgbClr val="344F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>
              <a:cs typeface="+mn-ea"/>
              <a:sym typeface="+mn-lt"/>
            </a:endParaRPr>
          </a:p>
        </p:txBody>
      </p:sp>
      <p:sp>
        <p:nvSpPr>
          <p:cNvPr id="5" name="TextBox 33">
            <a:extLst>
              <a:ext uri="{FF2B5EF4-FFF2-40B4-BE49-F238E27FC236}">
                <a16:creationId xmlns:a16="http://schemas.microsoft.com/office/drawing/2014/main" id="{1EA0EA48-A621-4682-A84F-8BCB3E08E031}"/>
              </a:ext>
            </a:extLst>
          </p:cNvPr>
          <p:cNvSpPr txBox="1"/>
          <p:nvPr/>
        </p:nvSpPr>
        <p:spPr>
          <a:xfrm>
            <a:off x="7002803" y="2315162"/>
            <a:ext cx="3767336" cy="38127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555555"/>
                </a:solidFill>
                <a:cs typeface="+mn-ea"/>
                <a:sym typeface="+mn-lt"/>
              </a:rPr>
              <a:t>主要实现的功能有：</a:t>
            </a:r>
            <a:endParaRPr lang="en-US" altLang="zh-CN" sz="2400" b="1" dirty="0">
              <a:solidFill>
                <a:srgbClr val="555555"/>
              </a:solidFill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rgbClr val="555555"/>
                </a:solidFill>
                <a:cs typeface="+mn-ea"/>
                <a:sym typeface="+mn-lt"/>
              </a:rPr>
              <a:t>·</a:t>
            </a:r>
            <a:r>
              <a:rPr lang="zh-CN" altLang="en-US" sz="2400" dirty="0">
                <a:solidFill>
                  <a:srgbClr val="555555"/>
                </a:solidFill>
                <a:cs typeface="+mn-ea"/>
                <a:sym typeface="+mn-lt"/>
              </a:rPr>
              <a:t>用户注册与登录</a:t>
            </a:r>
            <a:endParaRPr lang="en-US" altLang="zh-CN" sz="2400" dirty="0">
              <a:solidFill>
                <a:srgbClr val="555555"/>
              </a:solidFill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rgbClr val="555555"/>
                </a:solidFill>
                <a:cs typeface="+mn-ea"/>
                <a:sym typeface="+mn-lt"/>
              </a:rPr>
              <a:t>·</a:t>
            </a:r>
            <a:r>
              <a:rPr lang="zh-CN" altLang="en-US" sz="2400" dirty="0">
                <a:solidFill>
                  <a:srgbClr val="555555"/>
                </a:solidFill>
                <a:cs typeface="+mn-ea"/>
                <a:sym typeface="+mn-lt"/>
              </a:rPr>
              <a:t>物品上架出售与分类展示</a:t>
            </a:r>
            <a:endParaRPr lang="en-US" altLang="zh-CN" sz="2400" dirty="0">
              <a:solidFill>
                <a:srgbClr val="555555"/>
              </a:solidFill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rgbClr val="555555"/>
                </a:solidFill>
                <a:cs typeface="+mn-ea"/>
                <a:sym typeface="+mn-lt"/>
              </a:rPr>
              <a:t>·</a:t>
            </a:r>
            <a:r>
              <a:rPr lang="zh-CN" altLang="en-US" sz="2400" dirty="0">
                <a:solidFill>
                  <a:srgbClr val="555555"/>
                </a:solidFill>
                <a:cs typeface="+mn-ea"/>
                <a:sym typeface="+mn-lt"/>
              </a:rPr>
              <a:t>交易过程中线上联系交流</a:t>
            </a:r>
            <a:endParaRPr lang="en-US" altLang="zh-CN" sz="2400" dirty="0">
              <a:solidFill>
                <a:srgbClr val="555555"/>
              </a:solidFill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rgbClr val="555555"/>
                </a:solidFill>
                <a:cs typeface="+mn-ea"/>
                <a:sym typeface="+mn-lt"/>
              </a:rPr>
              <a:t>·</a:t>
            </a:r>
            <a:r>
              <a:rPr lang="zh-CN" altLang="en-US" sz="2400" dirty="0">
                <a:solidFill>
                  <a:srgbClr val="555555"/>
                </a:solidFill>
                <a:cs typeface="+mn-ea"/>
                <a:sym typeface="+mn-lt"/>
              </a:rPr>
              <a:t>求物品区</a:t>
            </a:r>
            <a:endParaRPr lang="en-US" altLang="zh-CN" sz="2400" dirty="0">
              <a:solidFill>
                <a:srgbClr val="555555"/>
              </a:solidFill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rgbClr val="555555"/>
                </a:solidFill>
                <a:cs typeface="+mn-ea"/>
                <a:sym typeface="+mn-lt"/>
              </a:rPr>
              <a:t>·</a:t>
            </a:r>
            <a:r>
              <a:rPr lang="zh-CN" altLang="en-US" sz="2400" dirty="0">
                <a:solidFill>
                  <a:srgbClr val="555555"/>
                </a:solidFill>
                <a:cs typeface="+mn-ea"/>
                <a:sym typeface="+mn-lt"/>
              </a:rPr>
              <a:t>购物车</a:t>
            </a:r>
            <a:endParaRPr lang="en-US" altLang="zh-CN" sz="2400" dirty="0">
              <a:solidFill>
                <a:srgbClr val="555555"/>
              </a:solidFill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rgbClr val="555555"/>
                </a:solidFill>
                <a:cs typeface="+mn-ea"/>
                <a:sym typeface="+mn-lt"/>
              </a:rPr>
              <a:t>·</a:t>
            </a:r>
            <a:r>
              <a:rPr lang="zh-CN" altLang="en-US" sz="2400" dirty="0">
                <a:solidFill>
                  <a:srgbClr val="555555"/>
                </a:solidFill>
                <a:cs typeface="+mn-ea"/>
                <a:sym typeface="+mn-lt"/>
              </a:rPr>
              <a:t>个人信息展示与修改</a:t>
            </a:r>
            <a:endParaRPr lang="en-US" altLang="zh-CN" sz="2400" dirty="0">
              <a:solidFill>
                <a:srgbClr val="555555"/>
              </a:solidFill>
              <a:cs typeface="+mn-ea"/>
              <a:sym typeface="+mn-lt"/>
            </a:endParaRP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7A8F67CF-3A85-4A7F-9D1A-FAD9DFD3062C}"/>
              </a:ext>
            </a:extLst>
          </p:cNvPr>
          <p:cNvSpPr/>
          <p:nvPr/>
        </p:nvSpPr>
        <p:spPr>
          <a:xfrm>
            <a:off x="6228199" y="2315162"/>
            <a:ext cx="640210" cy="640210"/>
          </a:xfrm>
          <a:prstGeom prst="ellipse">
            <a:avLst/>
          </a:prstGeom>
          <a:solidFill>
            <a:srgbClr val="CF3B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>
              <a:cs typeface="+mn-ea"/>
              <a:sym typeface="+mn-lt"/>
            </a:endParaRPr>
          </a:p>
        </p:txBody>
      </p:sp>
      <p:sp>
        <p:nvSpPr>
          <p:cNvPr id="13" name="TextBox 33">
            <a:extLst>
              <a:ext uri="{FF2B5EF4-FFF2-40B4-BE49-F238E27FC236}">
                <a16:creationId xmlns:a16="http://schemas.microsoft.com/office/drawing/2014/main" id="{654AEDFD-AF86-4C8A-B489-4F5DE918F239}"/>
              </a:ext>
            </a:extLst>
          </p:cNvPr>
          <p:cNvSpPr txBox="1"/>
          <p:nvPr/>
        </p:nvSpPr>
        <p:spPr>
          <a:xfrm>
            <a:off x="1134310" y="2635267"/>
            <a:ext cx="3706455" cy="40677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2800"/>
              </a:lnSpc>
              <a:defRPr sz="20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参考文献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64DD8204-466C-4278-89E6-E6D3AD112D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0835" y="2451862"/>
            <a:ext cx="5810167" cy="3268218"/>
          </a:xfrm>
          <a:prstGeom prst="rect">
            <a:avLst/>
          </a:prstGeom>
        </p:spPr>
      </p:pic>
      <p:sp>
        <p:nvSpPr>
          <p:cNvPr id="16" name="TextBox 42">
            <a:extLst>
              <a:ext uri="{FF2B5EF4-FFF2-40B4-BE49-F238E27FC236}">
                <a16:creationId xmlns:a16="http://schemas.microsoft.com/office/drawing/2014/main" id="{76E68D42-76C2-4C2E-9584-0D9D28029615}"/>
              </a:ext>
            </a:extLst>
          </p:cNvPr>
          <p:cNvSpPr txBox="1"/>
          <p:nvPr/>
        </p:nvSpPr>
        <p:spPr>
          <a:xfrm>
            <a:off x="1311470" y="315858"/>
            <a:ext cx="3649369" cy="43088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t" anchorCtr="0" compatLnSpc="1">
            <a:spAutoFit/>
          </a:bodyPr>
          <a:lstStyle>
            <a:defPPr>
              <a:defRPr lang="zh-CN"/>
            </a:defPPr>
            <a:lvl1pPr marL="0" marR="0" lvl="0" indent="0" defTabSz="914400" eaLnBrk="1" latinLnBrk="0" hangingPunct="1">
              <a:lnSpc>
                <a:spcPct val="100000"/>
              </a:lnSpc>
              <a:buClrTx/>
              <a:buSzTx/>
              <a:buFontTx/>
              <a:buNone/>
              <a:defRPr kumimoji="0" sz="2800" b="1" i="0" u="none" strike="noStrike" cap="none" normalizeH="0" baseline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defRPr>
            </a:lvl1pPr>
          </a:lstStyle>
          <a:p>
            <a:r>
              <a:rPr lang="zh-CN" altLang="en-US" b="0" dirty="0">
                <a:solidFill>
                  <a:srgbClr val="444444"/>
                </a:solidFill>
                <a:latin typeface="+mn-lt"/>
                <a:ea typeface="+mn-ea"/>
                <a:cs typeface="+mn-ea"/>
                <a:sym typeface="+mn-lt"/>
              </a:rPr>
              <a:t>项目简介</a:t>
            </a:r>
          </a:p>
        </p:txBody>
      </p:sp>
    </p:spTree>
    <p:extLst>
      <p:ext uri="{BB962C8B-B14F-4D97-AF65-F5344CB8AC3E}">
        <p14:creationId xmlns:p14="http://schemas.microsoft.com/office/powerpoint/2010/main" val="764798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7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2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2" presetClass="entr" presetSubtype="2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7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8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2" presetClass="entr" presetSubtype="2" fill="hold" grpId="0" nodeType="withEffect" p14:presetBounceEnd="60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1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2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1700"/>
                                </p:stCondLst>
                                <p:childTnLst>
                                  <p:par>
                                    <p:cTn id="24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6" dur="7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22" presetClass="entr" presetSubtype="8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9" dur="7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2700"/>
                                </p:stCondLst>
                                <p:childTnLst>
                                  <p:par>
                                    <p:cTn id="31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3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/>
          <p:bldP spid="4" grpId="0" animBg="1"/>
          <p:bldP spid="5" grpId="0"/>
          <p:bldP spid="6" grpId="0" animBg="1"/>
          <p:bldP spid="13" grpId="0"/>
          <p:bldP spid="16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7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2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2" presetClass="entr" presetSubtype="2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1700"/>
                                </p:stCondLst>
                                <p:childTnLst>
                                  <p:par>
                                    <p:cTn id="24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6" dur="7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22" presetClass="entr" presetSubtype="8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9" dur="7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2700"/>
                                </p:stCondLst>
                                <p:childTnLst>
                                  <p:par>
                                    <p:cTn id="31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3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/>
          <p:bldP spid="4" grpId="0" animBg="1"/>
          <p:bldP spid="5" grpId="0"/>
          <p:bldP spid="6" grpId="0" animBg="1"/>
          <p:bldP spid="13" grpId="0"/>
          <p:bldP spid="16" grpId="0"/>
        </p:bldLst>
      </p:timing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Box 42">
            <a:extLst>
              <a:ext uri="{FF2B5EF4-FFF2-40B4-BE49-F238E27FC236}">
                <a16:creationId xmlns:a16="http://schemas.microsoft.com/office/drawing/2014/main" id="{C744FDB5-A297-4774-A339-9BEDE506B9D4}"/>
              </a:ext>
            </a:extLst>
          </p:cNvPr>
          <p:cNvSpPr txBox="1"/>
          <p:nvPr/>
        </p:nvSpPr>
        <p:spPr>
          <a:xfrm>
            <a:off x="1311470" y="315858"/>
            <a:ext cx="3649369" cy="43088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t" anchorCtr="0" compatLnSpc="1">
            <a:spAutoFit/>
          </a:bodyPr>
          <a:lstStyle>
            <a:defPPr>
              <a:defRPr lang="zh-CN"/>
            </a:defPPr>
            <a:lvl1pPr marL="0" marR="0" lvl="0" indent="0" defTabSz="914400" eaLnBrk="1" latinLnBrk="0" hangingPunct="1">
              <a:lnSpc>
                <a:spcPct val="100000"/>
              </a:lnSpc>
              <a:buClrTx/>
              <a:buSzTx/>
              <a:buFontTx/>
              <a:buNone/>
              <a:defRPr kumimoji="0" sz="2800" b="1" i="0" u="none" strike="noStrike" cap="none" normalizeH="0" baseline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defRPr>
            </a:lvl1pPr>
          </a:lstStyle>
          <a:p>
            <a:r>
              <a:rPr lang="zh-CN" altLang="en-US" b="0" dirty="0">
                <a:solidFill>
                  <a:srgbClr val="444444"/>
                </a:solidFill>
                <a:latin typeface="+mn-lt"/>
                <a:ea typeface="+mn-ea"/>
                <a:cs typeface="+mn-ea"/>
                <a:sym typeface="+mn-lt"/>
              </a:rPr>
              <a:t>商品的分类展示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63FDF2C-DD0F-469E-8793-5960FB32905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13509" y="1073912"/>
            <a:ext cx="6104412" cy="557072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F8D8718-09A4-4461-A2B7-368838F5741E}"/>
              </a:ext>
            </a:extLst>
          </p:cNvPr>
          <p:cNvSpPr txBox="1"/>
          <p:nvPr/>
        </p:nvSpPr>
        <p:spPr>
          <a:xfrm>
            <a:off x="6453962" y="1361819"/>
            <a:ext cx="435137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zh-CN" altLang="zh-CN" sz="1800" b="1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分析：</a:t>
            </a:r>
            <a:endParaRPr lang="zh-CN" altLang="zh-CN" sz="1800" kern="1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zh-CN" altLang="zh-CN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当用户点击某个分类，会向服务器发送此分类词，服务器利用全文索引</a:t>
            </a:r>
            <a:r>
              <a:rPr lang="en-US" altLang="zh-CN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(FULLTEXT)</a:t>
            </a:r>
            <a:r>
              <a:rPr lang="zh-CN" altLang="zh-CN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快速检索符合条件的二手商品。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EADFA5B-2C19-4723-AD45-E4B90013E1EE}"/>
              </a:ext>
            </a:extLst>
          </p:cNvPr>
          <p:cNvSpPr txBox="1"/>
          <p:nvPr/>
        </p:nvSpPr>
        <p:spPr>
          <a:xfrm>
            <a:off x="4960839" y="3752763"/>
            <a:ext cx="688383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Aft>
                <a:spcPts val="0"/>
              </a:spcAft>
            </a:pPr>
            <a:r>
              <a:rPr lang="zh-CN" altLang="zh-CN" sz="1800" b="1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数据库查询：</a:t>
            </a:r>
            <a:endParaRPr lang="zh-CN" altLang="zh-CN" sz="1800" kern="1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n-US" altLang="zh-CN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SQL</a:t>
            </a:r>
            <a:r>
              <a:rPr lang="zh-CN" altLang="zh-CN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语句： 从</a:t>
            </a:r>
            <a:r>
              <a:rPr lang="en-US" altLang="zh-CN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commodity</a:t>
            </a:r>
            <a:r>
              <a:rPr lang="zh-CN" altLang="zh-CN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表中检索此类商品</a:t>
            </a:r>
          </a:p>
          <a:p>
            <a:pPr algn="just">
              <a:spcAft>
                <a:spcPts val="0"/>
              </a:spcAft>
            </a:pPr>
            <a:r>
              <a:rPr lang="en-US" altLang="zh-CN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select commodity_id,commodity_name,commodity_type,commodity_price,commodity_cover_pic_url,area</a:t>
            </a:r>
            <a:endParaRPr lang="zh-CN" altLang="zh-CN" sz="1800" kern="1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n-US" altLang="zh-CN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from </a:t>
            </a:r>
            <a:r>
              <a:rPr lang="en-US" altLang="zh-CN" sz="1800" kern="100" dirty="0" err="1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dbpractical.commodity</a:t>
            </a:r>
            <a:r>
              <a:rPr lang="en-US" altLang="zh-CN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WHERE MATCH(`</a:t>
            </a:r>
            <a:r>
              <a:rPr lang="en-US" altLang="zh-CN" sz="1800" kern="100" dirty="0" err="1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commodity_type</a:t>
            </a:r>
            <a:r>
              <a:rPr lang="en-US" altLang="zh-CN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`) AGAINST(‘</a:t>
            </a:r>
            <a:r>
              <a:rPr lang="zh-CN" altLang="zh-CN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某类型</a:t>
            </a:r>
            <a:r>
              <a:rPr lang="en-US" altLang="zh-CN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’ IN BOOLEAN MODE)</a:t>
            </a:r>
            <a:endParaRPr lang="zh-CN" altLang="zh-CN" sz="1800" kern="1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4509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Box 42">
            <a:extLst>
              <a:ext uri="{FF2B5EF4-FFF2-40B4-BE49-F238E27FC236}">
                <a16:creationId xmlns:a16="http://schemas.microsoft.com/office/drawing/2014/main" id="{C744FDB5-A297-4774-A339-9BEDE506B9D4}"/>
              </a:ext>
            </a:extLst>
          </p:cNvPr>
          <p:cNvSpPr txBox="1"/>
          <p:nvPr/>
        </p:nvSpPr>
        <p:spPr>
          <a:xfrm>
            <a:off x="1311470" y="315858"/>
            <a:ext cx="3649369" cy="43088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t" anchorCtr="0" compatLnSpc="1">
            <a:spAutoFit/>
          </a:bodyPr>
          <a:lstStyle>
            <a:defPPr>
              <a:defRPr lang="zh-CN"/>
            </a:defPPr>
            <a:lvl1pPr marL="0" marR="0" lvl="0" indent="0" defTabSz="914400" eaLnBrk="1" latinLnBrk="0" hangingPunct="1">
              <a:lnSpc>
                <a:spcPct val="100000"/>
              </a:lnSpc>
              <a:buClrTx/>
              <a:buSzTx/>
              <a:buFontTx/>
              <a:buNone/>
              <a:defRPr kumimoji="0" sz="2800" b="1" i="0" u="none" strike="noStrike" cap="none" normalizeH="0" baseline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defRPr>
            </a:lvl1pPr>
          </a:lstStyle>
          <a:p>
            <a:r>
              <a:rPr lang="zh-CN" altLang="en-US" b="0" dirty="0">
                <a:solidFill>
                  <a:srgbClr val="444444"/>
                </a:solidFill>
                <a:latin typeface="+mn-lt"/>
                <a:ea typeface="+mn-ea"/>
                <a:cs typeface="+mn-ea"/>
                <a:sym typeface="+mn-lt"/>
              </a:rPr>
              <a:t>交易流程</a:t>
            </a:r>
          </a:p>
        </p:txBody>
      </p:sp>
      <p:sp>
        <p:nvSpPr>
          <p:cNvPr id="49" name="TextBox 2">
            <a:extLst>
              <a:ext uri="{FF2B5EF4-FFF2-40B4-BE49-F238E27FC236}">
                <a16:creationId xmlns:a16="http://schemas.microsoft.com/office/drawing/2014/main" id="{E1BD46FB-16A0-44E6-B84F-0F044A04F134}"/>
              </a:ext>
            </a:extLst>
          </p:cNvPr>
          <p:cNvSpPr txBox="1"/>
          <p:nvPr/>
        </p:nvSpPr>
        <p:spPr>
          <a:xfrm>
            <a:off x="6573254" y="1982522"/>
            <a:ext cx="5760986" cy="10753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zh-CN" dirty="0"/>
              <a:t>·可加入购物车。</a:t>
            </a:r>
          </a:p>
          <a:p>
            <a:r>
              <a:rPr lang="zh-CN" altLang="zh-CN" dirty="0"/>
              <a:t>·可根据右侧卖家的联系方式联系，进行线下交易。</a:t>
            </a:r>
          </a:p>
          <a:p>
            <a:r>
              <a:rPr lang="zh-CN" altLang="zh-CN" dirty="0"/>
              <a:t>·可点击“在线联系”按钮，进行在线联系。</a:t>
            </a:r>
          </a:p>
          <a:p>
            <a:pPr algn="just">
              <a:lnSpc>
                <a:spcPct val="150000"/>
              </a:lnSpc>
            </a:pP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212ADE9-9C35-43EE-B87A-05EE1040FD3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23345" y="1369694"/>
            <a:ext cx="6025618" cy="4604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338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49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Box 42">
            <a:extLst>
              <a:ext uri="{FF2B5EF4-FFF2-40B4-BE49-F238E27FC236}">
                <a16:creationId xmlns:a16="http://schemas.microsoft.com/office/drawing/2014/main" id="{C744FDB5-A297-4774-A339-9BEDE506B9D4}"/>
              </a:ext>
            </a:extLst>
          </p:cNvPr>
          <p:cNvSpPr txBox="1"/>
          <p:nvPr/>
        </p:nvSpPr>
        <p:spPr>
          <a:xfrm>
            <a:off x="1311470" y="315858"/>
            <a:ext cx="3649369" cy="43088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t" anchorCtr="0" compatLnSpc="1">
            <a:spAutoFit/>
          </a:bodyPr>
          <a:lstStyle>
            <a:defPPr>
              <a:defRPr lang="zh-CN"/>
            </a:defPPr>
            <a:lvl1pPr marL="0" marR="0" lvl="0" indent="0" defTabSz="914400" eaLnBrk="1" latinLnBrk="0" hangingPunct="1">
              <a:lnSpc>
                <a:spcPct val="100000"/>
              </a:lnSpc>
              <a:buClrTx/>
              <a:buSzTx/>
              <a:buFontTx/>
              <a:buNone/>
              <a:defRPr kumimoji="0" sz="2800" b="1" i="0" u="none" strike="noStrike" cap="none" normalizeH="0" baseline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defRPr>
            </a:lvl1pPr>
          </a:lstStyle>
          <a:p>
            <a:r>
              <a:rPr lang="zh-CN" altLang="en-US" b="0" dirty="0">
                <a:solidFill>
                  <a:srgbClr val="444444"/>
                </a:solidFill>
                <a:latin typeface="+mn-lt"/>
                <a:ea typeface="+mn-ea"/>
                <a:cs typeface="+mn-ea"/>
                <a:sym typeface="+mn-lt"/>
              </a:rPr>
              <a:t>交易流程</a:t>
            </a:r>
          </a:p>
        </p:txBody>
      </p:sp>
      <p:sp>
        <p:nvSpPr>
          <p:cNvPr id="49" name="TextBox 2">
            <a:extLst>
              <a:ext uri="{FF2B5EF4-FFF2-40B4-BE49-F238E27FC236}">
                <a16:creationId xmlns:a16="http://schemas.microsoft.com/office/drawing/2014/main" id="{E1BD46FB-16A0-44E6-B84F-0F044A04F134}"/>
              </a:ext>
            </a:extLst>
          </p:cNvPr>
          <p:cNvSpPr txBox="1"/>
          <p:nvPr/>
        </p:nvSpPr>
        <p:spPr>
          <a:xfrm>
            <a:off x="7071094" y="1738682"/>
            <a:ext cx="4964062" cy="39395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zh-CN" sz="1600" dirty="0">
                <a:latin typeface="+mn-ea"/>
              </a:rPr>
              <a:t>在线联系模块（聊天模块）：</a:t>
            </a:r>
          </a:p>
          <a:p>
            <a:r>
              <a:rPr lang="zh-CN" altLang="zh-CN" sz="1600" dirty="0">
                <a:latin typeface="+mn-ea"/>
              </a:rPr>
              <a:t>技术框架：</a:t>
            </a:r>
            <a:r>
              <a:rPr lang="en-US" altLang="zh-CN" sz="1600" dirty="0" err="1">
                <a:latin typeface="+mn-ea"/>
              </a:rPr>
              <a:t>websocket</a:t>
            </a:r>
            <a:r>
              <a:rPr lang="en-US" altLang="zh-CN" sz="1600" dirty="0">
                <a:latin typeface="+mn-ea"/>
              </a:rPr>
              <a:t> + </a:t>
            </a:r>
            <a:r>
              <a:rPr lang="en-US" altLang="zh-CN" sz="1600" dirty="0" err="1">
                <a:latin typeface="+mn-ea"/>
              </a:rPr>
              <a:t>springboot</a:t>
            </a:r>
            <a:r>
              <a:rPr lang="en-US" altLang="zh-CN" sz="1600" dirty="0">
                <a:latin typeface="+mn-ea"/>
              </a:rPr>
              <a:t> + </a:t>
            </a:r>
            <a:r>
              <a:rPr lang="en-US" altLang="zh-CN" sz="1600" dirty="0" err="1">
                <a:latin typeface="+mn-ea"/>
              </a:rPr>
              <a:t>vue</a:t>
            </a:r>
            <a:endParaRPr lang="en-US" altLang="zh-CN" sz="1600" dirty="0">
              <a:latin typeface="+mn-ea"/>
            </a:endParaRPr>
          </a:p>
          <a:p>
            <a:endParaRPr lang="zh-CN" altLang="zh-CN" sz="1600" dirty="0">
              <a:latin typeface="+mn-ea"/>
            </a:endParaRPr>
          </a:p>
          <a:p>
            <a:r>
              <a:rPr lang="zh-CN" altLang="zh-CN" sz="1600" dirty="0">
                <a:latin typeface="+mn-ea"/>
              </a:rPr>
              <a:t>技术实现：</a:t>
            </a:r>
          </a:p>
          <a:p>
            <a:r>
              <a:rPr lang="en-US" altLang="zh-CN" sz="1600" dirty="0" err="1">
                <a:latin typeface="+mn-ea"/>
              </a:rPr>
              <a:t>websocket</a:t>
            </a:r>
            <a:r>
              <a:rPr lang="zh-CN" altLang="zh-CN" sz="1600" dirty="0">
                <a:latin typeface="+mn-ea"/>
              </a:rPr>
              <a:t>，类似于一种应用层协议，打开连接并与服务器保持连接，此时服务器上保存了此连接并由此知道发起连接者的在线状态。服务器相当于一个中转站，用户在前端页面向服务器发送消息对象，此对象包括发送方，接收方和消息。服务器根据你的接收方寻找对方，若对方在线则将此消息对象发给对方用户。最后将此消息对象存到数据库中保存。</a:t>
            </a:r>
            <a:endParaRPr lang="en-US" altLang="zh-CN" sz="1600" dirty="0">
              <a:latin typeface="+mn-ea"/>
            </a:endParaRPr>
          </a:p>
          <a:p>
            <a:endParaRPr lang="zh-CN" altLang="zh-CN" sz="1600" dirty="0">
              <a:latin typeface="+mn-ea"/>
            </a:endParaRPr>
          </a:p>
          <a:p>
            <a:r>
              <a:rPr lang="en-US" altLang="zh-CN" sz="1600" dirty="0" err="1">
                <a:latin typeface="+mn-ea"/>
              </a:rPr>
              <a:t>springboot</a:t>
            </a:r>
            <a:r>
              <a:rPr lang="zh-CN" altLang="zh-CN" sz="1600" dirty="0">
                <a:latin typeface="+mn-ea"/>
              </a:rPr>
              <a:t>作为服务器端，在此模块的功能由上所述。</a:t>
            </a:r>
          </a:p>
          <a:p>
            <a:r>
              <a:rPr lang="en-US" altLang="zh-CN" sz="1600" dirty="0" err="1">
                <a:latin typeface="+mn-ea"/>
              </a:rPr>
              <a:t>vue</a:t>
            </a:r>
            <a:r>
              <a:rPr lang="zh-CN" altLang="zh-CN" sz="1600" dirty="0">
                <a:latin typeface="+mn-ea"/>
              </a:rPr>
              <a:t>实现了前端实时渲染，在数据对象（消息）到来后实时渲染在界面上，实现实时通讯的功能。</a:t>
            </a:r>
          </a:p>
          <a:p>
            <a:r>
              <a:rPr lang="en-US" altLang="zh-CN" sz="1600" dirty="0">
                <a:latin typeface="+mn-ea"/>
              </a:rPr>
              <a:t> </a:t>
            </a:r>
            <a:endParaRPr lang="zh-CN" altLang="zh-CN" sz="1600" dirty="0">
              <a:latin typeface="+mn-ea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1C67B25-F455-4612-8878-5B97498EC50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56844" y="1421764"/>
            <a:ext cx="6802756" cy="4664076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0A8E2C48-4108-4E96-9FC4-8918301A91D3}"/>
              </a:ext>
            </a:extLst>
          </p:cNvPr>
          <p:cNvSpPr txBox="1"/>
          <p:nvPr/>
        </p:nvSpPr>
        <p:spPr>
          <a:xfrm>
            <a:off x="-198866" y="6172810"/>
            <a:ext cx="66700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r>
              <a:rPr lang="zh-CN" altLang="zh-CN" sz="1800" kern="100" dirty="0">
                <a:effectLst/>
                <a:latin typeface="Calibri" panose="020F0502020204030204" pitchFamily="34" charset="0"/>
                <a:ea typeface="仿宋" panose="02010609060101010101" pitchFamily="49" charset="-122"/>
                <a:cs typeface="Times New Roman" panose="02020603050405020304" pitchFamily="18" charset="0"/>
              </a:rPr>
              <a:t>图：在线联系</a:t>
            </a:r>
            <a:endParaRPr lang="zh-CN" altLang="zh-CN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2930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49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Box 42">
            <a:extLst>
              <a:ext uri="{FF2B5EF4-FFF2-40B4-BE49-F238E27FC236}">
                <a16:creationId xmlns:a16="http://schemas.microsoft.com/office/drawing/2014/main" id="{C744FDB5-A297-4774-A339-9BEDE506B9D4}"/>
              </a:ext>
            </a:extLst>
          </p:cNvPr>
          <p:cNvSpPr txBox="1"/>
          <p:nvPr/>
        </p:nvSpPr>
        <p:spPr>
          <a:xfrm>
            <a:off x="1311470" y="315858"/>
            <a:ext cx="3649369" cy="43088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t" anchorCtr="0" compatLnSpc="1">
            <a:spAutoFit/>
          </a:bodyPr>
          <a:lstStyle>
            <a:defPPr>
              <a:defRPr lang="zh-CN"/>
            </a:defPPr>
            <a:lvl1pPr marL="0" marR="0" lvl="0" indent="0" defTabSz="914400" eaLnBrk="1" latinLnBrk="0" hangingPunct="1">
              <a:lnSpc>
                <a:spcPct val="100000"/>
              </a:lnSpc>
              <a:buClrTx/>
              <a:buSzTx/>
              <a:buFontTx/>
              <a:buNone/>
              <a:defRPr kumimoji="0" sz="2800" b="1" i="0" u="none" strike="noStrike" cap="none" normalizeH="0" baseline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defRPr>
            </a:lvl1pPr>
          </a:lstStyle>
          <a:p>
            <a:r>
              <a:rPr lang="zh-CN" altLang="en-US" b="0" dirty="0">
                <a:solidFill>
                  <a:srgbClr val="444444"/>
                </a:solidFill>
                <a:latin typeface="+mn-lt"/>
                <a:ea typeface="+mn-ea"/>
                <a:cs typeface="+mn-ea"/>
                <a:sym typeface="+mn-lt"/>
              </a:rPr>
              <a:t>交易流程</a:t>
            </a:r>
          </a:p>
        </p:txBody>
      </p:sp>
      <p:sp>
        <p:nvSpPr>
          <p:cNvPr id="49" name="TextBox 2">
            <a:extLst>
              <a:ext uri="{FF2B5EF4-FFF2-40B4-BE49-F238E27FC236}">
                <a16:creationId xmlns:a16="http://schemas.microsoft.com/office/drawing/2014/main" id="{E1BD46FB-16A0-44E6-B84F-0F044A04F134}"/>
              </a:ext>
            </a:extLst>
          </p:cNvPr>
          <p:cNvSpPr txBox="1"/>
          <p:nvPr/>
        </p:nvSpPr>
        <p:spPr>
          <a:xfrm>
            <a:off x="568694" y="1281482"/>
            <a:ext cx="5760986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zh-CN" dirty="0"/>
              <a:t>交易完成后，在个人中心，自己出售的二手商品下点击</a:t>
            </a:r>
            <a:r>
              <a:rPr lang="zh-CN" altLang="zh-CN" u="sng" dirty="0"/>
              <a:t>完成交易</a:t>
            </a:r>
            <a:r>
              <a:rPr lang="zh-CN" altLang="zh-CN" dirty="0"/>
              <a:t>按钮【见下图】，则该二手商品下架，进入完成交易列表，此后仅对创建者可见，不再在二手商品展示页面显示。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8AB286A-5C5A-4FFC-8050-F331BDD6AFC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412" y="2534048"/>
            <a:ext cx="7752348" cy="4008094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0629BD0-53C2-4A78-AACA-736DF3143545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3718" y="2280395"/>
            <a:ext cx="6662467" cy="43005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65488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49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9F3B29DC-3C1E-4571-B68A-E25EFD3B076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 l="6659" t="6677" r="6720" b="6693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C774C83-6782-48C9-98AF-F1BC764DBC7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97" t="24071" r="37290" b="24627"/>
          <a:stretch/>
        </p:blipFill>
        <p:spPr>
          <a:xfrm>
            <a:off x="5359400" y="536575"/>
            <a:ext cx="1473200" cy="1679326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FAE64323-C918-4DDA-8DE5-3A39BDC59763}"/>
              </a:ext>
            </a:extLst>
          </p:cNvPr>
          <p:cNvSpPr txBox="1"/>
          <p:nvPr/>
        </p:nvSpPr>
        <p:spPr>
          <a:xfrm>
            <a:off x="2328445" y="2492976"/>
            <a:ext cx="753510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6600" b="1" dirty="0">
                <a:solidFill>
                  <a:srgbClr val="484848"/>
                </a:solidFill>
                <a:cs typeface="+mn-ea"/>
                <a:sym typeface="+mn-lt"/>
              </a:rPr>
              <a:t>谢谢观看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AA5FC903-C042-4D22-8A82-DA8EF344EFC5}"/>
              </a:ext>
            </a:extLst>
          </p:cNvPr>
          <p:cNvSpPr txBox="1"/>
          <p:nvPr/>
        </p:nvSpPr>
        <p:spPr>
          <a:xfrm>
            <a:off x="2477070" y="4026902"/>
            <a:ext cx="72378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000" dirty="0">
                <a:solidFill>
                  <a:srgbClr val="484848"/>
                </a:solidFill>
                <a:cs typeface="+mn-ea"/>
                <a:sym typeface="+mn-lt"/>
              </a:rPr>
              <a:t>Thank you for watching</a:t>
            </a:r>
            <a:endParaRPr lang="zh-CN" altLang="en-US" sz="2000" dirty="0">
              <a:solidFill>
                <a:srgbClr val="484848"/>
              </a:solidFill>
              <a:cs typeface="+mn-ea"/>
              <a:sym typeface="+mn-lt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FE2DE64C-4B43-49F1-9FF0-6AF4CB3B4DDA}"/>
              </a:ext>
            </a:extLst>
          </p:cNvPr>
          <p:cNvGrpSpPr/>
          <p:nvPr/>
        </p:nvGrpSpPr>
        <p:grpSpPr>
          <a:xfrm>
            <a:off x="-1" y="3794229"/>
            <a:ext cx="12195977" cy="71730"/>
            <a:chOff x="-1" y="3794229"/>
            <a:chExt cx="12195977" cy="71730"/>
          </a:xfrm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714E2647-81FC-4C15-842A-CC557B11C546}"/>
                </a:ext>
              </a:extLst>
            </p:cNvPr>
            <p:cNvSpPr/>
            <p:nvPr/>
          </p:nvSpPr>
          <p:spPr>
            <a:xfrm>
              <a:off x="-1" y="3794229"/>
              <a:ext cx="1316485" cy="71730"/>
            </a:xfrm>
            <a:prstGeom prst="rect">
              <a:avLst/>
            </a:prstGeom>
            <a:solidFill>
              <a:srgbClr val="062845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E9599FE8-5AB4-49CA-9CBF-A5A67E44283E}"/>
                </a:ext>
              </a:extLst>
            </p:cNvPr>
            <p:cNvSpPr/>
            <p:nvPr/>
          </p:nvSpPr>
          <p:spPr>
            <a:xfrm>
              <a:off x="1304630" y="3794229"/>
              <a:ext cx="1572388" cy="71730"/>
            </a:xfrm>
            <a:prstGeom prst="rect">
              <a:avLst/>
            </a:prstGeom>
            <a:solidFill>
              <a:srgbClr val="C70E23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A5B519EC-9FFA-4465-8EE8-112CBECAB1C3}"/>
                </a:ext>
              </a:extLst>
            </p:cNvPr>
            <p:cNvSpPr/>
            <p:nvPr/>
          </p:nvSpPr>
          <p:spPr>
            <a:xfrm>
              <a:off x="2877018" y="3794229"/>
              <a:ext cx="1316485" cy="71730"/>
            </a:xfrm>
            <a:prstGeom prst="rect">
              <a:avLst/>
            </a:prstGeom>
            <a:solidFill>
              <a:srgbClr val="062845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BE54C905-3CFC-44CF-97E6-F60D0ABF4F26}"/>
                </a:ext>
              </a:extLst>
            </p:cNvPr>
            <p:cNvSpPr/>
            <p:nvPr/>
          </p:nvSpPr>
          <p:spPr>
            <a:xfrm>
              <a:off x="4181649" y="3794229"/>
              <a:ext cx="1572388" cy="71730"/>
            </a:xfrm>
            <a:prstGeom prst="rect">
              <a:avLst/>
            </a:prstGeom>
            <a:solidFill>
              <a:srgbClr val="C70E23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B894C46E-1190-4995-A2CD-090F3037BB82}"/>
                </a:ext>
              </a:extLst>
            </p:cNvPr>
            <p:cNvSpPr/>
            <p:nvPr/>
          </p:nvSpPr>
          <p:spPr>
            <a:xfrm>
              <a:off x="5754037" y="3794229"/>
              <a:ext cx="1316485" cy="71730"/>
            </a:xfrm>
            <a:prstGeom prst="rect">
              <a:avLst/>
            </a:prstGeom>
            <a:solidFill>
              <a:srgbClr val="062845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F639BB04-0FC6-44FC-A9DD-10203C795D4E}"/>
                </a:ext>
              </a:extLst>
            </p:cNvPr>
            <p:cNvSpPr/>
            <p:nvPr/>
          </p:nvSpPr>
          <p:spPr>
            <a:xfrm>
              <a:off x="7058668" y="3794229"/>
              <a:ext cx="1572388" cy="71730"/>
            </a:xfrm>
            <a:prstGeom prst="rect">
              <a:avLst/>
            </a:prstGeom>
            <a:solidFill>
              <a:srgbClr val="C70E23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126294C3-4510-423F-91C9-CFB81F4C06DA}"/>
                </a:ext>
              </a:extLst>
            </p:cNvPr>
            <p:cNvSpPr/>
            <p:nvPr/>
          </p:nvSpPr>
          <p:spPr>
            <a:xfrm>
              <a:off x="8631056" y="3794229"/>
              <a:ext cx="1316485" cy="71730"/>
            </a:xfrm>
            <a:prstGeom prst="rect">
              <a:avLst/>
            </a:prstGeom>
            <a:solidFill>
              <a:srgbClr val="062845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1AA23EDA-2145-4429-9291-BCEFE412F9F5}"/>
                </a:ext>
              </a:extLst>
            </p:cNvPr>
            <p:cNvSpPr/>
            <p:nvPr/>
          </p:nvSpPr>
          <p:spPr>
            <a:xfrm>
              <a:off x="9935687" y="3794229"/>
              <a:ext cx="1572388" cy="71730"/>
            </a:xfrm>
            <a:prstGeom prst="rect">
              <a:avLst/>
            </a:prstGeom>
            <a:solidFill>
              <a:srgbClr val="C70E23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5124E841-AC0D-4F4A-BD21-A7ED49971213}"/>
                </a:ext>
              </a:extLst>
            </p:cNvPr>
            <p:cNvSpPr/>
            <p:nvPr/>
          </p:nvSpPr>
          <p:spPr>
            <a:xfrm>
              <a:off x="11508076" y="3794229"/>
              <a:ext cx="687900" cy="71730"/>
            </a:xfrm>
            <a:prstGeom prst="rect">
              <a:avLst/>
            </a:prstGeom>
            <a:solidFill>
              <a:srgbClr val="062845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38760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 dir="ou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 tmFilter="0,0; .5, 1; 1, 1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15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65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图片 55">
            <a:extLst>
              <a:ext uri="{FF2B5EF4-FFF2-40B4-BE49-F238E27FC236}">
                <a16:creationId xmlns:a16="http://schemas.microsoft.com/office/drawing/2014/main" id="{1F2CD67A-B099-47BB-A39B-54BFFB77D3B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 l="6659" t="6677" r="6720" b="6693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6A0E1BF-1728-479F-B549-3663266EC38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4592" y="6060713"/>
            <a:ext cx="2734062" cy="53949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514C474-AAB9-4151-BAC9-FD20AEE2902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10" t="24114" r="34678" b="22737"/>
          <a:stretch/>
        </p:blipFill>
        <p:spPr>
          <a:xfrm>
            <a:off x="1651394" y="1134208"/>
            <a:ext cx="2094129" cy="2172731"/>
          </a:xfrm>
          <a:prstGeom prst="rect">
            <a:avLst/>
          </a:prstGeom>
        </p:spPr>
      </p:pic>
      <p:sp>
        <p:nvSpPr>
          <p:cNvPr id="7" name="TextBox 12">
            <a:extLst>
              <a:ext uri="{FF2B5EF4-FFF2-40B4-BE49-F238E27FC236}">
                <a16:creationId xmlns:a16="http://schemas.microsoft.com/office/drawing/2014/main" id="{E8043F6F-DD71-4645-8971-26F34E1D6B15}"/>
              </a:ext>
            </a:extLst>
          </p:cNvPr>
          <p:cNvSpPr txBox="1"/>
          <p:nvPr/>
        </p:nvSpPr>
        <p:spPr>
          <a:xfrm>
            <a:off x="2472996" y="1849942"/>
            <a:ext cx="806761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54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6600" dirty="0">
                <a:solidFill>
                  <a:srgbClr val="484848"/>
                </a:solidFill>
                <a:latin typeface="+mn-lt"/>
                <a:ea typeface="+mn-ea"/>
                <a:cs typeface="+mn-ea"/>
                <a:sym typeface="+mn-lt"/>
              </a:rPr>
              <a:t>第二部分</a:t>
            </a: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AB369D6C-C612-49B5-93B3-5EE8AD9E8D07}"/>
              </a:ext>
            </a:extLst>
          </p:cNvPr>
          <p:cNvGrpSpPr/>
          <p:nvPr/>
        </p:nvGrpSpPr>
        <p:grpSpPr>
          <a:xfrm>
            <a:off x="-4151" y="0"/>
            <a:ext cx="12196151" cy="6858000"/>
            <a:chOff x="-4151" y="0"/>
            <a:chExt cx="12196151" cy="6858000"/>
          </a:xfrm>
        </p:grpSpPr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3297A512-334C-4BB2-8100-59F63C0B3CD1}"/>
                </a:ext>
              </a:extLst>
            </p:cNvPr>
            <p:cNvGrpSpPr/>
            <p:nvPr/>
          </p:nvGrpSpPr>
          <p:grpSpPr>
            <a:xfrm>
              <a:off x="0" y="0"/>
              <a:ext cx="3001030" cy="109728"/>
              <a:chOff x="0" y="0"/>
              <a:chExt cx="3001030" cy="109728"/>
            </a:xfrm>
          </p:grpSpPr>
          <p:sp>
            <p:nvSpPr>
              <p:cNvPr id="53" name="矩形 52">
                <a:extLst>
                  <a:ext uri="{FF2B5EF4-FFF2-40B4-BE49-F238E27FC236}">
                    <a16:creationId xmlns:a16="http://schemas.microsoft.com/office/drawing/2014/main" id="{5D604D0F-DF26-4DF4-BA56-421E2073D19E}"/>
                  </a:ext>
                </a:extLst>
              </p:cNvPr>
              <p:cNvSpPr/>
              <p:nvPr/>
            </p:nvSpPr>
            <p:spPr>
              <a:xfrm flipV="1">
                <a:off x="0" y="0"/>
                <a:ext cx="1367596" cy="109728"/>
              </a:xfrm>
              <a:prstGeom prst="rect">
                <a:avLst/>
              </a:prstGeom>
              <a:solidFill>
                <a:srgbClr val="062845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4" name="矩形 53">
                <a:extLst>
                  <a:ext uri="{FF2B5EF4-FFF2-40B4-BE49-F238E27FC236}">
                    <a16:creationId xmlns:a16="http://schemas.microsoft.com/office/drawing/2014/main" id="{2112ED3F-CA9D-4831-9620-B2AECEBE2151}"/>
                  </a:ext>
                </a:extLst>
              </p:cNvPr>
              <p:cNvSpPr/>
              <p:nvPr/>
            </p:nvSpPr>
            <p:spPr>
              <a:xfrm flipV="1">
                <a:off x="1367596" y="0"/>
                <a:ext cx="1633434" cy="109728"/>
              </a:xfrm>
              <a:prstGeom prst="rect">
                <a:avLst/>
              </a:prstGeom>
              <a:solidFill>
                <a:srgbClr val="C70E23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707573DA-7C8A-4295-9645-089699C5CF94}"/>
                </a:ext>
              </a:extLst>
            </p:cNvPr>
            <p:cNvGrpSpPr/>
            <p:nvPr/>
          </p:nvGrpSpPr>
          <p:grpSpPr>
            <a:xfrm>
              <a:off x="8994788" y="0"/>
              <a:ext cx="3197212" cy="109728"/>
              <a:chOff x="0" y="0"/>
              <a:chExt cx="3001030" cy="109728"/>
            </a:xfrm>
          </p:grpSpPr>
          <p:sp>
            <p:nvSpPr>
              <p:cNvPr id="51" name="矩形 50">
                <a:extLst>
                  <a:ext uri="{FF2B5EF4-FFF2-40B4-BE49-F238E27FC236}">
                    <a16:creationId xmlns:a16="http://schemas.microsoft.com/office/drawing/2014/main" id="{1ED0E2D4-0F71-4678-9520-FC43D98FBCD5}"/>
                  </a:ext>
                </a:extLst>
              </p:cNvPr>
              <p:cNvSpPr/>
              <p:nvPr/>
            </p:nvSpPr>
            <p:spPr>
              <a:xfrm flipV="1">
                <a:off x="0" y="0"/>
                <a:ext cx="1367596" cy="109728"/>
              </a:xfrm>
              <a:prstGeom prst="rect">
                <a:avLst/>
              </a:prstGeom>
              <a:solidFill>
                <a:srgbClr val="062845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2" name="矩形 51">
                <a:extLst>
                  <a:ext uri="{FF2B5EF4-FFF2-40B4-BE49-F238E27FC236}">
                    <a16:creationId xmlns:a16="http://schemas.microsoft.com/office/drawing/2014/main" id="{4D5A5A30-B7BE-4761-BDC3-5F291ADA11AF}"/>
                  </a:ext>
                </a:extLst>
              </p:cNvPr>
              <p:cNvSpPr/>
              <p:nvPr/>
            </p:nvSpPr>
            <p:spPr>
              <a:xfrm flipV="1">
                <a:off x="1367596" y="0"/>
                <a:ext cx="1633434" cy="109728"/>
              </a:xfrm>
              <a:prstGeom prst="rect">
                <a:avLst/>
              </a:prstGeom>
              <a:solidFill>
                <a:srgbClr val="C70E23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E65EDA0B-7BE6-40F0-B01F-EECD80B2FF21}"/>
                </a:ext>
              </a:extLst>
            </p:cNvPr>
            <p:cNvGrpSpPr/>
            <p:nvPr/>
          </p:nvGrpSpPr>
          <p:grpSpPr>
            <a:xfrm>
              <a:off x="5997909" y="0"/>
              <a:ext cx="3001030" cy="109728"/>
              <a:chOff x="0" y="0"/>
              <a:chExt cx="3001030" cy="109728"/>
            </a:xfrm>
          </p:grpSpPr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178E8E22-A759-417F-9D08-159AE357DBFD}"/>
                  </a:ext>
                </a:extLst>
              </p:cNvPr>
              <p:cNvSpPr/>
              <p:nvPr/>
            </p:nvSpPr>
            <p:spPr>
              <a:xfrm flipV="1">
                <a:off x="0" y="0"/>
                <a:ext cx="1367596" cy="109728"/>
              </a:xfrm>
              <a:prstGeom prst="rect">
                <a:avLst/>
              </a:prstGeom>
              <a:solidFill>
                <a:srgbClr val="062845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0" name="矩形 49">
                <a:extLst>
                  <a:ext uri="{FF2B5EF4-FFF2-40B4-BE49-F238E27FC236}">
                    <a16:creationId xmlns:a16="http://schemas.microsoft.com/office/drawing/2014/main" id="{96064E53-8C3E-4625-9499-E9A2367FB43C}"/>
                  </a:ext>
                </a:extLst>
              </p:cNvPr>
              <p:cNvSpPr/>
              <p:nvPr/>
            </p:nvSpPr>
            <p:spPr>
              <a:xfrm flipV="1">
                <a:off x="1367596" y="0"/>
                <a:ext cx="1633434" cy="109728"/>
              </a:xfrm>
              <a:prstGeom prst="rect">
                <a:avLst/>
              </a:prstGeom>
              <a:solidFill>
                <a:srgbClr val="C70E23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9CD63B54-8877-4555-B605-D02460D92FC7}"/>
                </a:ext>
              </a:extLst>
            </p:cNvPr>
            <p:cNvGrpSpPr/>
            <p:nvPr/>
          </p:nvGrpSpPr>
          <p:grpSpPr>
            <a:xfrm>
              <a:off x="2996879" y="0"/>
              <a:ext cx="3001030" cy="109728"/>
              <a:chOff x="0" y="0"/>
              <a:chExt cx="3001030" cy="109728"/>
            </a:xfrm>
          </p:grpSpPr>
          <p:sp>
            <p:nvSpPr>
              <p:cNvPr id="47" name="矩形 46">
                <a:extLst>
                  <a:ext uri="{FF2B5EF4-FFF2-40B4-BE49-F238E27FC236}">
                    <a16:creationId xmlns:a16="http://schemas.microsoft.com/office/drawing/2014/main" id="{295CC89B-78CA-4C82-B5D6-6DE0D1866A2A}"/>
                  </a:ext>
                </a:extLst>
              </p:cNvPr>
              <p:cNvSpPr/>
              <p:nvPr/>
            </p:nvSpPr>
            <p:spPr>
              <a:xfrm flipV="1">
                <a:off x="0" y="0"/>
                <a:ext cx="1367596" cy="109728"/>
              </a:xfrm>
              <a:prstGeom prst="rect">
                <a:avLst/>
              </a:prstGeom>
              <a:solidFill>
                <a:srgbClr val="062845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8" name="矩形 47">
                <a:extLst>
                  <a:ext uri="{FF2B5EF4-FFF2-40B4-BE49-F238E27FC236}">
                    <a16:creationId xmlns:a16="http://schemas.microsoft.com/office/drawing/2014/main" id="{DADCAB0D-4CD3-4151-8C74-64D4D056592F}"/>
                  </a:ext>
                </a:extLst>
              </p:cNvPr>
              <p:cNvSpPr/>
              <p:nvPr/>
            </p:nvSpPr>
            <p:spPr>
              <a:xfrm flipV="1">
                <a:off x="1367596" y="0"/>
                <a:ext cx="1633434" cy="109728"/>
              </a:xfrm>
              <a:prstGeom prst="rect">
                <a:avLst/>
              </a:prstGeom>
              <a:solidFill>
                <a:srgbClr val="C70E23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95A38C03-944C-458B-A486-0DCE30FDF237}"/>
                </a:ext>
              </a:extLst>
            </p:cNvPr>
            <p:cNvGrpSpPr/>
            <p:nvPr/>
          </p:nvGrpSpPr>
          <p:grpSpPr>
            <a:xfrm>
              <a:off x="-4151" y="6748272"/>
              <a:ext cx="3001030" cy="109728"/>
              <a:chOff x="0" y="0"/>
              <a:chExt cx="3001030" cy="109728"/>
            </a:xfrm>
          </p:grpSpPr>
          <p:sp>
            <p:nvSpPr>
              <p:cNvPr id="45" name="矩形 44">
                <a:extLst>
                  <a:ext uri="{FF2B5EF4-FFF2-40B4-BE49-F238E27FC236}">
                    <a16:creationId xmlns:a16="http://schemas.microsoft.com/office/drawing/2014/main" id="{C6775FAD-AC6E-4B11-A7D6-08C26B52044C}"/>
                  </a:ext>
                </a:extLst>
              </p:cNvPr>
              <p:cNvSpPr/>
              <p:nvPr/>
            </p:nvSpPr>
            <p:spPr>
              <a:xfrm flipV="1">
                <a:off x="0" y="0"/>
                <a:ext cx="1367596" cy="109728"/>
              </a:xfrm>
              <a:prstGeom prst="rect">
                <a:avLst/>
              </a:prstGeom>
              <a:solidFill>
                <a:srgbClr val="062845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6" name="矩形 45">
                <a:extLst>
                  <a:ext uri="{FF2B5EF4-FFF2-40B4-BE49-F238E27FC236}">
                    <a16:creationId xmlns:a16="http://schemas.microsoft.com/office/drawing/2014/main" id="{BEA3CE06-701C-4DDC-A81F-E5A65B3FA9E2}"/>
                  </a:ext>
                </a:extLst>
              </p:cNvPr>
              <p:cNvSpPr/>
              <p:nvPr/>
            </p:nvSpPr>
            <p:spPr>
              <a:xfrm flipV="1">
                <a:off x="1367596" y="0"/>
                <a:ext cx="1633434" cy="109728"/>
              </a:xfrm>
              <a:prstGeom prst="rect">
                <a:avLst/>
              </a:prstGeom>
              <a:solidFill>
                <a:srgbClr val="C70E23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36BCCE02-56D2-45A9-8F79-91B03E2CD5A6}"/>
                </a:ext>
              </a:extLst>
            </p:cNvPr>
            <p:cNvGrpSpPr/>
            <p:nvPr/>
          </p:nvGrpSpPr>
          <p:grpSpPr>
            <a:xfrm>
              <a:off x="5993758" y="6748272"/>
              <a:ext cx="3001030" cy="109728"/>
              <a:chOff x="0" y="0"/>
              <a:chExt cx="3001030" cy="109728"/>
            </a:xfrm>
          </p:grpSpPr>
          <p:sp>
            <p:nvSpPr>
              <p:cNvPr id="43" name="矩形 42">
                <a:extLst>
                  <a:ext uri="{FF2B5EF4-FFF2-40B4-BE49-F238E27FC236}">
                    <a16:creationId xmlns:a16="http://schemas.microsoft.com/office/drawing/2014/main" id="{DD19CD7E-0DD2-4D83-92D8-E01BFA82B92B}"/>
                  </a:ext>
                </a:extLst>
              </p:cNvPr>
              <p:cNvSpPr/>
              <p:nvPr/>
            </p:nvSpPr>
            <p:spPr>
              <a:xfrm flipV="1">
                <a:off x="0" y="0"/>
                <a:ext cx="1367596" cy="109728"/>
              </a:xfrm>
              <a:prstGeom prst="rect">
                <a:avLst/>
              </a:prstGeom>
              <a:solidFill>
                <a:srgbClr val="062845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4" name="矩形 43">
                <a:extLst>
                  <a:ext uri="{FF2B5EF4-FFF2-40B4-BE49-F238E27FC236}">
                    <a16:creationId xmlns:a16="http://schemas.microsoft.com/office/drawing/2014/main" id="{A3B2F5F0-03A5-4391-B7A9-7C34A10B6085}"/>
                  </a:ext>
                </a:extLst>
              </p:cNvPr>
              <p:cNvSpPr/>
              <p:nvPr/>
            </p:nvSpPr>
            <p:spPr>
              <a:xfrm flipV="1">
                <a:off x="1367596" y="0"/>
                <a:ext cx="1633434" cy="109728"/>
              </a:xfrm>
              <a:prstGeom prst="rect">
                <a:avLst/>
              </a:prstGeom>
              <a:solidFill>
                <a:srgbClr val="C70E23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899A0142-FBF5-4236-956C-346CD1851CA0}"/>
                </a:ext>
              </a:extLst>
            </p:cNvPr>
            <p:cNvGrpSpPr/>
            <p:nvPr/>
          </p:nvGrpSpPr>
          <p:grpSpPr>
            <a:xfrm>
              <a:off x="2992728" y="6748272"/>
              <a:ext cx="3001030" cy="109728"/>
              <a:chOff x="0" y="0"/>
              <a:chExt cx="3001030" cy="109728"/>
            </a:xfrm>
          </p:grpSpPr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57AE3187-F330-4265-A1B6-6FA443D16529}"/>
                  </a:ext>
                </a:extLst>
              </p:cNvPr>
              <p:cNvSpPr/>
              <p:nvPr/>
            </p:nvSpPr>
            <p:spPr>
              <a:xfrm flipV="1">
                <a:off x="0" y="0"/>
                <a:ext cx="1367596" cy="109728"/>
              </a:xfrm>
              <a:prstGeom prst="rect">
                <a:avLst/>
              </a:prstGeom>
              <a:solidFill>
                <a:srgbClr val="062845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1C0F31F2-AE40-431E-B7C4-29C1DFC7771C}"/>
                  </a:ext>
                </a:extLst>
              </p:cNvPr>
              <p:cNvSpPr/>
              <p:nvPr/>
            </p:nvSpPr>
            <p:spPr>
              <a:xfrm flipV="1">
                <a:off x="1367596" y="0"/>
                <a:ext cx="1633434" cy="109728"/>
              </a:xfrm>
              <a:prstGeom prst="rect">
                <a:avLst/>
              </a:prstGeom>
              <a:solidFill>
                <a:srgbClr val="C70E23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EE7125E5-B37E-43C0-8339-FEF90D76DBCC}"/>
                </a:ext>
              </a:extLst>
            </p:cNvPr>
            <p:cNvGrpSpPr/>
            <p:nvPr/>
          </p:nvGrpSpPr>
          <p:grpSpPr>
            <a:xfrm>
              <a:off x="8994788" y="6748272"/>
              <a:ext cx="3197212" cy="109728"/>
              <a:chOff x="0" y="0"/>
              <a:chExt cx="3001030" cy="109728"/>
            </a:xfrm>
          </p:grpSpPr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3C16523F-6B1E-4561-BBF7-2058BD36336F}"/>
                  </a:ext>
                </a:extLst>
              </p:cNvPr>
              <p:cNvSpPr/>
              <p:nvPr/>
            </p:nvSpPr>
            <p:spPr>
              <a:xfrm flipV="1">
                <a:off x="0" y="0"/>
                <a:ext cx="1367596" cy="109728"/>
              </a:xfrm>
              <a:prstGeom prst="rect">
                <a:avLst/>
              </a:prstGeom>
              <a:solidFill>
                <a:srgbClr val="062845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EED1299B-32F9-407E-94A7-3A38E9874799}"/>
                  </a:ext>
                </a:extLst>
              </p:cNvPr>
              <p:cNvSpPr/>
              <p:nvPr/>
            </p:nvSpPr>
            <p:spPr>
              <a:xfrm flipV="1">
                <a:off x="1367596" y="0"/>
                <a:ext cx="1633434" cy="109728"/>
              </a:xfrm>
              <a:prstGeom prst="rect">
                <a:avLst/>
              </a:prstGeom>
              <a:solidFill>
                <a:srgbClr val="C70E23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27" name="组合 26">
              <a:extLst>
                <a:ext uri="{FF2B5EF4-FFF2-40B4-BE49-F238E27FC236}">
                  <a16:creationId xmlns:a16="http://schemas.microsoft.com/office/drawing/2014/main" id="{D13C5C57-4A7B-4D8C-982E-09700291C688}"/>
                </a:ext>
              </a:extLst>
            </p:cNvPr>
            <p:cNvGrpSpPr/>
            <p:nvPr/>
          </p:nvGrpSpPr>
          <p:grpSpPr>
            <a:xfrm rot="16200000">
              <a:off x="-1543742" y="1653470"/>
              <a:ext cx="3197212" cy="109728"/>
              <a:chOff x="0" y="0"/>
              <a:chExt cx="3001030" cy="109728"/>
            </a:xfrm>
          </p:grpSpPr>
          <p:sp>
            <p:nvSpPr>
              <p:cNvPr id="37" name="矩形 36">
                <a:extLst>
                  <a:ext uri="{FF2B5EF4-FFF2-40B4-BE49-F238E27FC236}">
                    <a16:creationId xmlns:a16="http://schemas.microsoft.com/office/drawing/2014/main" id="{50CD75AB-957E-4F80-AD9F-BEAD9C69AEED}"/>
                  </a:ext>
                </a:extLst>
              </p:cNvPr>
              <p:cNvSpPr/>
              <p:nvPr/>
            </p:nvSpPr>
            <p:spPr>
              <a:xfrm flipV="1">
                <a:off x="0" y="0"/>
                <a:ext cx="1367596" cy="109728"/>
              </a:xfrm>
              <a:prstGeom prst="rect">
                <a:avLst/>
              </a:prstGeom>
              <a:solidFill>
                <a:srgbClr val="062845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8" name="矩形 37">
                <a:extLst>
                  <a:ext uri="{FF2B5EF4-FFF2-40B4-BE49-F238E27FC236}">
                    <a16:creationId xmlns:a16="http://schemas.microsoft.com/office/drawing/2014/main" id="{CE540AB2-8CEF-4A54-B988-285BF448A924}"/>
                  </a:ext>
                </a:extLst>
              </p:cNvPr>
              <p:cNvSpPr/>
              <p:nvPr/>
            </p:nvSpPr>
            <p:spPr>
              <a:xfrm flipV="1">
                <a:off x="1367596" y="0"/>
                <a:ext cx="1633434" cy="109728"/>
              </a:xfrm>
              <a:prstGeom prst="rect">
                <a:avLst/>
              </a:prstGeom>
              <a:solidFill>
                <a:srgbClr val="C70E23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5323858F-2BEE-4A07-8760-BA3F2BCA6A00}"/>
                </a:ext>
              </a:extLst>
            </p:cNvPr>
            <p:cNvGrpSpPr/>
            <p:nvPr/>
          </p:nvGrpSpPr>
          <p:grpSpPr>
            <a:xfrm rot="16200000">
              <a:off x="-1667877" y="4970666"/>
              <a:ext cx="3441332" cy="113879"/>
              <a:chOff x="0" y="0"/>
              <a:chExt cx="3001030" cy="109728"/>
            </a:xfrm>
          </p:grpSpPr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0617FDD5-F223-4DB1-9021-7A1905D2CA8F}"/>
                  </a:ext>
                </a:extLst>
              </p:cNvPr>
              <p:cNvSpPr/>
              <p:nvPr/>
            </p:nvSpPr>
            <p:spPr>
              <a:xfrm flipV="1">
                <a:off x="0" y="0"/>
                <a:ext cx="1367596" cy="109728"/>
              </a:xfrm>
              <a:prstGeom prst="rect">
                <a:avLst/>
              </a:prstGeom>
              <a:solidFill>
                <a:srgbClr val="062845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43A28B4B-7691-4C2F-A0B8-1774443D79B1}"/>
                  </a:ext>
                </a:extLst>
              </p:cNvPr>
              <p:cNvSpPr/>
              <p:nvPr/>
            </p:nvSpPr>
            <p:spPr>
              <a:xfrm flipV="1">
                <a:off x="1367596" y="0"/>
                <a:ext cx="1633434" cy="109728"/>
              </a:xfrm>
              <a:prstGeom prst="rect">
                <a:avLst/>
              </a:prstGeom>
              <a:solidFill>
                <a:srgbClr val="C70E23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12B1BB0C-F546-40B3-ABB0-145C7A878C20}"/>
                </a:ext>
              </a:extLst>
            </p:cNvPr>
            <p:cNvGrpSpPr/>
            <p:nvPr/>
          </p:nvGrpSpPr>
          <p:grpSpPr>
            <a:xfrm rot="16200000">
              <a:off x="10538530" y="1653470"/>
              <a:ext cx="3197212" cy="109728"/>
              <a:chOff x="0" y="0"/>
              <a:chExt cx="3001030" cy="109728"/>
            </a:xfrm>
          </p:grpSpPr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39F86426-CDD7-4F6E-9EC9-8FCEE939D761}"/>
                  </a:ext>
                </a:extLst>
              </p:cNvPr>
              <p:cNvSpPr/>
              <p:nvPr/>
            </p:nvSpPr>
            <p:spPr>
              <a:xfrm flipV="1">
                <a:off x="0" y="0"/>
                <a:ext cx="1367596" cy="109728"/>
              </a:xfrm>
              <a:prstGeom prst="rect">
                <a:avLst/>
              </a:prstGeom>
              <a:solidFill>
                <a:srgbClr val="062845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4" name="矩形 33">
                <a:extLst>
                  <a:ext uri="{FF2B5EF4-FFF2-40B4-BE49-F238E27FC236}">
                    <a16:creationId xmlns:a16="http://schemas.microsoft.com/office/drawing/2014/main" id="{D37BF6F2-09D7-41CE-8FD1-F88B6D644AEA}"/>
                  </a:ext>
                </a:extLst>
              </p:cNvPr>
              <p:cNvSpPr/>
              <p:nvPr/>
            </p:nvSpPr>
            <p:spPr>
              <a:xfrm flipV="1">
                <a:off x="1367596" y="0"/>
                <a:ext cx="1633434" cy="109728"/>
              </a:xfrm>
              <a:prstGeom prst="rect">
                <a:avLst/>
              </a:prstGeom>
              <a:solidFill>
                <a:srgbClr val="C70E23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6F464884-B34C-4B24-AD08-5622359221A6}"/>
                </a:ext>
              </a:extLst>
            </p:cNvPr>
            <p:cNvGrpSpPr/>
            <p:nvPr/>
          </p:nvGrpSpPr>
          <p:grpSpPr>
            <a:xfrm rot="16200000">
              <a:off x="10414395" y="4970666"/>
              <a:ext cx="3441332" cy="113879"/>
              <a:chOff x="0" y="0"/>
              <a:chExt cx="3001030" cy="109728"/>
            </a:xfrm>
          </p:grpSpPr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5B964A98-CB9E-4C18-85C1-7A89E652D13F}"/>
                  </a:ext>
                </a:extLst>
              </p:cNvPr>
              <p:cNvSpPr/>
              <p:nvPr/>
            </p:nvSpPr>
            <p:spPr>
              <a:xfrm flipV="1">
                <a:off x="0" y="0"/>
                <a:ext cx="1367596" cy="109728"/>
              </a:xfrm>
              <a:prstGeom prst="rect">
                <a:avLst/>
              </a:prstGeom>
              <a:solidFill>
                <a:srgbClr val="062845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F37D85CA-E6C4-497D-B8A0-95DCAD7BC970}"/>
                  </a:ext>
                </a:extLst>
              </p:cNvPr>
              <p:cNvSpPr/>
              <p:nvPr/>
            </p:nvSpPr>
            <p:spPr>
              <a:xfrm flipV="1">
                <a:off x="1367596" y="0"/>
                <a:ext cx="1633434" cy="109728"/>
              </a:xfrm>
              <a:prstGeom prst="rect">
                <a:avLst/>
              </a:prstGeom>
              <a:solidFill>
                <a:srgbClr val="C70E23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</p:grpSp>
      <p:pic>
        <p:nvPicPr>
          <p:cNvPr id="55" name="图片 54">
            <a:extLst>
              <a:ext uri="{FF2B5EF4-FFF2-40B4-BE49-F238E27FC236}">
                <a16:creationId xmlns:a16="http://schemas.microsoft.com/office/drawing/2014/main" id="{EFACDAAF-B3C5-47A8-81D2-D0B711311CB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duotone>
              <a:prstClr val="black"/>
              <a:srgbClr val="38536A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6300" y="2960980"/>
            <a:ext cx="5301002" cy="145020"/>
          </a:xfrm>
          <a:prstGeom prst="rect">
            <a:avLst/>
          </a:prstGeom>
        </p:spPr>
      </p:pic>
      <p:sp>
        <p:nvSpPr>
          <p:cNvPr id="57" name="TextBox 12">
            <a:extLst>
              <a:ext uri="{FF2B5EF4-FFF2-40B4-BE49-F238E27FC236}">
                <a16:creationId xmlns:a16="http://schemas.microsoft.com/office/drawing/2014/main" id="{B7D692BB-98D4-4846-A3AB-3BE0897A580C}"/>
              </a:ext>
            </a:extLst>
          </p:cNvPr>
          <p:cNvSpPr txBox="1"/>
          <p:nvPr/>
        </p:nvSpPr>
        <p:spPr>
          <a:xfrm>
            <a:off x="2232214" y="3346064"/>
            <a:ext cx="806761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54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6600" dirty="0">
                <a:solidFill>
                  <a:srgbClr val="484848"/>
                </a:solidFill>
                <a:latin typeface="+mn-lt"/>
                <a:ea typeface="+mn-ea"/>
                <a:cs typeface="+mn-ea"/>
                <a:sym typeface="+mn-lt"/>
              </a:rPr>
              <a:t>项目开发平台和工具</a:t>
            </a:r>
          </a:p>
        </p:txBody>
      </p:sp>
    </p:spTree>
    <p:extLst>
      <p:ext uri="{BB962C8B-B14F-4D97-AF65-F5344CB8AC3E}">
        <p14:creationId xmlns:p14="http://schemas.microsoft.com/office/powerpoint/2010/main" val="3983557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500"/>
                            </p:stCondLst>
                            <p:childTnLst>
                              <p:par>
                                <p:cTn id="2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 tmFilter="0,0; .5, 1; 1, 1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4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5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D9D3F49B-5511-41FB-887E-6D609D5A097D}"/>
              </a:ext>
            </a:extLst>
          </p:cNvPr>
          <p:cNvGrpSpPr/>
          <p:nvPr/>
        </p:nvGrpSpPr>
        <p:grpSpPr>
          <a:xfrm>
            <a:off x="822131" y="3905865"/>
            <a:ext cx="9917644" cy="1182425"/>
            <a:chOff x="943429" y="4599522"/>
            <a:chExt cx="10339086" cy="1364344"/>
          </a:xfrm>
        </p:grpSpPr>
        <p:sp>
          <p:nvSpPr>
            <p:cNvPr id="3" name="圆角矩形 6">
              <a:extLst>
                <a:ext uri="{FF2B5EF4-FFF2-40B4-BE49-F238E27FC236}">
                  <a16:creationId xmlns:a16="http://schemas.microsoft.com/office/drawing/2014/main" id="{4BF3E370-0A87-4559-8A6D-F12B8B6C7C3D}"/>
                </a:ext>
              </a:extLst>
            </p:cNvPr>
            <p:cNvSpPr/>
            <p:nvPr/>
          </p:nvSpPr>
          <p:spPr>
            <a:xfrm>
              <a:off x="943429" y="4599522"/>
              <a:ext cx="9844020" cy="1364344"/>
            </a:xfrm>
            <a:prstGeom prst="round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b="1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4" name="五边形 7">
              <a:extLst>
                <a:ext uri="{FF2B5EF4-FFF2-40B4-BE49-F238E27FC236}">
                  <a16:creationId xmlns:a16="http://schemas.microsoft.com/office/drawing/2014/main" id="{1D324D86-662F-4EF4-A577-137E8A72AADE}"/>
                </a:ext>
              </a:extLst>
            </p:cNvPr>
            <p:cNvSpPr/>
            <p:nvPr/>
          </p:nvSpPr>
          <p:spPr>
            <a:xfrm>
              <a:off x="9860115" y="4937042"/>
              <a:ext cx="1422400" cy="746036"/>
            </a:xfrm>
            <a:prstGeom prst="homePlate">
              <a:avLst>
                <a:gd name="adj" fmla="val 31490"/>
              </a:avLst>
            </a:prstGeom>
            <a:solidFill>
              <a:srgbClr val="344F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144000" rIns="216000" bIns="108000" rtlCol="0" anchor="ctr"/>
            <a:lstStyle/>
            <a:p>
              <a:pPr algn="ctr"/>
              <a:r>
                <a:rPr lang="en-US" altLang="zh-CN" sz="4400" b="1" dirty="0">
                  <a:solidFill>
                    <a:schemeClr val="bg1"/>
                  </a:solidFill>
                  <a:cs typeface="+mn-ea"/>
                  <a:sym typeface="+mn-lt"/>
                </a:rPr>
                <a:t>03</a:t>
              </a:r>
              <a:endParaRPr lang="zh-CN" altLang="en-US" sz="44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5" name="TextBox 33">
              <a:extLst>
                <a:ext uri="{FF2B5EF4-FFF2-40B4-BE49-F238E27FC236}">
                  <a16:creationId xmlns:a16="http://schemas.microsoft.com/office/drawing/2014/main" id="{C4E3A307-2DE3-4EF4-A67B-12879BCA7284}"/>
                </a:ext>
              </a:extLst>
            </p:cNvPr>
            <p:cNvSpPr txBox="1"/>
            <p:nvPr/>
          </p:nvSpPr>
          <p:spPr>
            <a:xfrm>
              <a:off x="3079313" y="4855000"/>
              <a:ext cx="5977601" cy="100264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000" b="1" dirty="0">
                  <a:solidFill>
                    <a:srgbClr val="555555"/>
                  </a:solidFill>
                  <a:cs typeface="+mn-ea"/>
                  <a:sym typeface="+mn-lt"/>
                </a:rPr>
                <a:t>使用</a:t>
              </a:r>
              <a:r>
                <a:rPr lang="en-US" altLang="zh-CN" sz="2000" b="1" dirty="0" err="1">
                  <a:solidFill>
                    <a:srgbClr val="555555"/>
                  </a:solidFill>
                  <a:cs typeface="+mn-ea"/>
                  <a:sym typeface="+mn-lt"/>
                </a:rPr>
                <a:t>springboot</a:t>
              </a:r>
              <a:r>
                <a:rPr lang="zh-CN" altLang="en-US" sz="2000" b="1" dirty="0">
                  <a:solidFill>
                    <a:srgbClr val="555555"/>
                  </a:solidFill>
                  <a:cs typeface="+mn-ea"/>
                  <a:sym typeface="+mn-lt"/>
                </a:rPr>
                <a:t>框架、</a:t>
              </a:r>
              <a:r>
                <a:rPr lang="en-US" altLang="zh-CN" sz="2000" b="1" dirty="0">
                  <a:solidFill>
                    <a:srgbClr val="555555"/>
                  </a:solidFill>
                  <a:cs typeface="+mn-ea"/>
                  <a:sym typeface="+mn-lt"/>
                </a:rPr>
                <a:t>Java</a:t>
              </a:r>
              <a:r>
                <a:rPr lang="zh-CN" altLang="en-US" sz="2000" b="1" dirty="0">
                  <a:solidFill>
                    <a:srgbClr val="555555"/>
                  </a:solidFill>
                  <a:cs typeface="+mn-ea"/>
                  <a:sym typeface="+mn-lt"/>
                </a:rPr>
                <a:t>开发语言，使用</a:t>
              </a:r>
              <a:r>
                <a:rPr lang="en-US" altLang="zh-CN" sz="2000" b="1" dirty="0">
                  <a:solidFill>
                    <a:srgbClr val="555555"/>
                  </a:solidFill>
                  <a:cs typeface="+mn-ea"/>
                  <a:sym typeface="+mn-lt"/>
                </a:rPr>
                <a:t>JDBC</a:t>
              </a:r>
              <a:r>
                <a:rPr lang="zh-CN" altLang="en-US" sz="2000" b="1" dirty="0">
                  <a:solidFill>
                    <a:srgbClr val="555555"/>
                  </a:solidFill>
                  <a:cs typeface="+mn-ea"/>
                  <a:sym typeface="+mn-lt"/>
                </a:rPr>
                <a:t>连接数据库。</a:t>
              </a:r>
            </a:p>
          </p:txBody>
        </p:sp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538D5EE3-7AC7-41A8-9A4B-405E8FF1A705}"/>
                </a:ext>
              </a:extLst>
            </p:cNvPr>
            <p:cNvGrpSpPr/>
            <p:nvPr/>
          </p:nvGrpSpPr>
          <p:grpSpPr>
            <a:xfrm>
              <a:off x="1679904" y="5268632"/>
              <a:ext cx="486104" cy="526152"/>
              <a:chOff x="3714875" y="1883685"/>
              <a:chExt cx="486104" cy="526152"/>
            </a:xfrm>
          </p:grpSpPr>
          <p:sp>
            <p:nvSpPr>
              <p:cNvPr id="8" name="Oval 92">
                <a:extLst>
                  <a:ext uri="{FF2B5EF4-FFF2-40B4-BE49-F238E27FC236}">
                    <a16:creationId xmlns:a16="http://schemas.microsoft.com/office/drawing/2014/main" id="{62DF36EE-1043-49CE-A2C8-C2A1D372D3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8357" y="1925114"/>
                <a:ext cx="75954" cy="92526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000" b="1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9" name="Freeform 93">
                <a:extLst>
                  <a:ext uri="{FF2B5EF4-FFF2-40B4-BE49-F238E27FC236}">
                    <a16:creationId xmlns:a16="http://schemas.microsoft.com/office/drawing/2014/main" id="{23FF3EEC-BDF6-47A1-A0C0-C758E289DE0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970356" y="1990020"/>
                <a:ext cx="230623" cy="419817"/>
              </a:xfrm>
              <a:custGeom>
                <a:avLst/>
                <a:gdLst>
                  <a:gd name="T0" fmla="*/ 83 w 84"/>
                  <a:gd name="T1" fmla="*/ 42 h 153"/>
                  <a:gd name="T2" fmla="*/ 83 w 84"/>
                  <a:gd name="T3" fmla="*/ 42 h 153"/>
                  <a:gd name="T4" fmla="*/ 83 w 84"/>
                  <a:gd name="T5" fmla="*/ 42 h 153"/>
                  <a:gd name="T6" fmla="*/ 60 w 84"/>
                  <a:gd name="T7" fmla="*/ 17 h 153"/>
                  <a:gd name="T8" fmla="*/ 54 w 84"/>
                  <a:gd name="T9" fmla="*/ 14 h 153"/>
                  <a:gd name="T10" fmla="*/ 47 w 84"/>
                  <a:gd name="T11" fmla="*/ 14 h 153"/>
                  <a:gd name="T12" fmla="*/ 52 w 84"/>
                  <a:gd name="T13" fmla="*/ 18 h 153"/>
                  <a:gd name="T14" fmla="*/ 45 w 84"/>
                  <a:gd name="T15" fmla="*/ 21 h 153"/>
                  <a:gd name="T16" fmla="*/ 48 w 84"/>
                  <a:gd name="T17" fmla="*/ 27 h 153"/>
                  <a:gd name="T18" fmla="*/ 39 w 84"/>
                  <a:gd name="T19" fmla="*/ 47 h 153"/>
                  <a:gd name="T20" fmla="*/ 38 w 84"/>
                  <a:gd name="T21" fmla="*/ 19 h 153"/>
                  <a:gd name="T22" fmla="*/ 39 w 84"/>
                  <a:gd name="T23" fmla="*/ 18 h 153"/>
                  <a:gd name="T24" fmla="*/ 37 w 84"/>
                  <a:gd name="T25" fmla="*/ 11 h 153"/>
                  <a:gd name="T26" fmla="*/ 32 w 84"/>
                  <a:gd name="T27" fmla="*/ 11 h 153"/>
                  <a:gd name="T28" fmla="*/ 30 w 84"/>
                  <a:gd name="T29" fmla="*/ 18 h 153"/>
                  <a:gd name="T30" fmla="*/ 31 w 84"/>
                  <a:gd name="T31" fmla="*/ 19 h 153"/>
                  <a:gd name="T32" fmla="*/ 30 w 84"/>
                  <a:gd name="T33" fmla="*/ 47 h 153"/>
                  <a:gd name="T34" fmla="*/ 20 w 84"/>
                  <a:gd name="T35" fmla="*/ 27 h 153"/>
                  <a:gd name="T36" fmla="*/ 24 w 84"/>
                  <a:gd name="T37" fmla="*/ 21 h 153"/>
                  <a:gd name="T38" fmla="*/ 17 w 84"/>
                  <a:gd name="T39" fmla="*/ 18 h 153"/>
                  <a:gd name="T40" fmla="*/ 23 w 84"/>
                  <a:gd name="T41" fmla="*/ 13 h 153"/>
                  <a:gd name="T42" fmla="*/ 22 w 84"/>
                  <a:gd name="T43" fmla="*/ 12 h 153"/>
                  <a:gd name="T44" fmla="*/ 6 w 84"/>
                  <a:gd name="T45" fmla="*/ 5 h 153"/>
                  <a:gd name="T46" fmla="*/ 0 w 84"/>
                  <a:gd name="T47" fmla="*/ 0 h 153"/>
                  <a:gd name="T48" fmla="*/ 0 w 84"/>
                  <a:gd name="T49" fmla="*/ 21 h 153"/>
                  <a:gd name="T50" fmla="*/ 13 w 84"/>
                  <a:gd name="T51" fmla="*/ 26 h 153"/>
                  <a:gd name="T52" fmla="*/ 11 w 84"/>
                  <a:gd name="T53" fmla="*/ 87 h 153"/>
                  <a:gd name="T54" fmla="*/ 11 w 84"/>
                  <a:gd name="T55" fmla="*/ 87 h 153"/>
                  <a:gd name="T56" fmla="*/ 13 w 84"/>
                  <a:gd name="T57" fmla="*/ 87 h 153"/>
                  <a:gd name="T58" fmla="*/ 15 w 84"/>
                  <a:gd name="T59" fmla="*/ 153 h 153"/>
                  <a:gd name="T60" fmla="*/ 34 w 84"/>
                  <a:gd name="T61" fmla="*/ 153 h 153"/>
                  <a:gd name="T62" fmla="*/ 34 w 84"/>
                  <a:gd name="T63" fmla="*/ 87 h 153"/>
                  <a:gd name="T64" fmla="*/ 36 w 84"/>
                  <a:gd name="T65" fmla="*/ 87 h 153"/>
                  <a:gd name="T66" fmla="*/ 38 w 84"/>
                  <a:gd name="T67" fmla="*/ 153 h 153"/>
                  <a:gd name="T68" fmla="*/ 57 w 84"/>
                  <a:gd name="T69" fmla="*/ 153 h 153"/>
                  <a:gd name="T70" fmla="*/ 57 w 84"/>
                  <a:gd name="T71" fmla="*/ 87 h 153"/>
                  <a:gd name="T72" fmla="*/ 59 w 84"/>
                  <a:gd name="T73" fmla="*/ 87 h 153"/>
                  <a:gd name="T74" fmla="*/ 59 w 84"/>
                  <a:gd name="T75" fmla="*/ 87 h 153"/>
                  <a:gd name="T76" fmla="*/ 58 w 84"/>
                  <a:gd name="T77" fmla="*/ 77 h 153"/>
                  <a:gd name="T78" fmla="*/ 69 w 84"/>
                  <a:gd name="T79" fmla="*/ 82 h 153"/>
                  <a:gd name="T80" fmla="*/ 77 w 84"/>
                  <a:gd name="T81" fmla="*/ 67 h 153"/>
                  <a:gd name="T82" fmla="*/ 80 w 84"/>
                  <a:gd name="T83" fmla="*/ 60 h 153"/>
                  <a:gd name="T84" fmla="*/ 82 w 84"/>
                  <a:gd name="T85" fmla="*/ 56 h 153"/>
                  <a:gd name="T86" fmla="*/ 83 w 84"/>
                  <a:gd name="T87" fmla="*/ 54 h 153"/>
                  <a:gd name="T88" fmla="*/ 84 w 84"/>
                  <a:gd name="T89" fmla="*/ 53 h 153"/>
                  <a:gd name="T90" fmla="*/ 84 w 84"/>
                  <a:gd name="T91" fmla="*/ 52 h 153"/>
                  <a:gd name="T92" fmla="*/ 83 w 84"/>
                  <a:gd name="T93" fmla="*/ 42 h 153"/>
                  <a:gd name="T94" fmla="*/ 65 w 84"/>
                  <a:gd name="T95" fmla="*/ 51 h 153"/>
                  <a:gd name="T96" fmla="*/ 60 w 84"/>
                  <a:gd name="T97" fmla="*/ 58 h 153"/>
                  <a:gd name="T98" fmla="*/ 58 w 84"/>
                  <a:gd name="T99" fmla="*/ 62 h 153"/>
                  <a:gd name="T100" fmla="*/ 57 w 84"/>
                  <a:gd name="T101" fmla="*/ 39 h 153"/>
                  <a:gd name="T102" fmla="*/ 66 w 84"/>
                  <a:gd name="T103" fmla="*/ 49 h 153"/>
                  <a:gd name="T104" fmla="*/ 65 w 84"/>
                  <a:gd name="T105" fmla="*/ 51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84" h="153">
                    <a:moveTo>
                      <a:pt x="83" y="42"/>
                    </a:moveTo>
                    <a:cubicBezTo>
                      <a:pt x="83" y="42"/>
                      <a:pt x="83" y="42"/>
                      <a:pt x="83" y="42"/>
                    </a:cubicBezTo>
                    <a:cubicBezTo>
                      <a:pt x="83" y="42"/>
                      <a:pt x="83" y="42"/>
                      <a:pt x="83" y="42"/>
                    </a:cubicBezTo>
                    <a:cubicBezTo>
                      <a:pt x="60" y="17"/>
                      <a:pt x="60" y="17"/>
                      <a:pt x="60" y="17"/>
                    </a:cubicBezTo>
                    <a:cubicBezTo>
                      <a:pt x="58" y="15"/>
                      <a:pt x="56" y="14"/>
                      <a:pt x="54" y="14"/>
                    </a:cubicBezTo>
                    <a:cubicBezTo>
                      <a:pt x="54" y="14"/>
                      <a:pt x="49" y="14"/>
                      <a:pt x="47" y="14"/>
                    </a:cubicBezTo>
                    <a:cubicBezTo>
                      <a:pt x="52" y="18"/>
                      <a:pt x="52" y="18"/>
                      <a:pt x="52" y="18"/>
                    </a:cubicBezTo>
                    <a:cubicBezTo>
                      <a:pt x="45" y="21"/>
                      <a:pt x="45" y="21"/>
                      <a:pt x="45" y="21"/>
                    </a:cubicBezTo>
                    <a:cubicBezTo>
                      <a:pt x="48" y="27"/>
                      <a:pt x="48" y="27"/>
                      <a:pt x="48" y="27"/>
                    </a:cubicBezTo>
                    <a:cubicBezTo>
                      <a:pt x="39" y="47"/>
                      <a:pt x="39" y="47"/>
                      <a:pt x="39" y="47"/>
                    </a:cubicBezTo>
                    <a:cubicBezTo>
                      <a:pt x="38" y="19"/>
                      <a:pt x="38" y="19"/>
                      <a:pt x="38" y="19"/>
                    </a:cubicBezTo>
                    <a:cubicBezTo>
                      <a:pt x="39" y="18"/>
                      <a:pt x="39" y="18"/>
                      <a:pt x="39" y="18"/>
                    </a:cubicBezTo>
                    <a:cubicBezTo>
                      <a:pt x="37" y="11"/>
                      <a:pt x="37" y="11"/>
                      <a:pt x="37" y="11"/>
                    </a:cubicBezTo>
                    <a:cubicBezTo>
                      <a:pt x="32" y="11"/>
                      <a:pt x="32" y="11"/>
                      <a:pt x="32" y="11"/>
                    </a:cubicBezTo>
                    <a:cubicBezTo>
                      <a:pt x="30" y="18"/>
                      <a:pt x="30" y="18"/>
                      <a:pt x="30" y="18"/>
                    </a:cubicBezTo>
                    <a:cubicBezTo>
                      <a:pt x="31" y="19"/>
                      <a:pt x="31" y="19"/>
                      <a:pt x="31" y="19"/>
                    </a:cubicBezTo>
                    <a:cubicBezTo>
                      <a:pt x="30" y="47"/>
                      <a:pt x="30" y="47"/>
                      <a:pt x="30" y="47"/>
                    </a:cubicBezTo>
                    <a:cubicBezTo>
                      <a:pt x="20" y="27"/>
                      <a:pt x="20" y="27"/>
                      <a:pt x="20" y="27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17" y="18"/>
                      <a:pt x="17" y="18"/>
                      <a:pt x="17" y="18"/>
                    </a:cubicBezTo>
                    <a:cubicBezTo>
                      <a:pt x="23" y="13"/>
                      <a:pt x="23" y="13"/>
                      <a:pt x="23" y="13"/>
                    </a:cubicBezTo>
                    <a:cubicBezTo>
                      <a:pt x="22" y="12"/>
                      <a:pt x="22" y="12"/>
                      <a:pt x="22" y="12"/>
                    </a:cubicBezTo>
                    <a:cubicBezTo>
                      <a:pt x="16" y="9"/>
                      <a:pt x="8" y="6"/>
                      <a:pt x="6" y="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5" y="23"/>
                      <a:pt x="9" y="24"/>
                      <a:pt x="13" y="26"/>
                    </a:cubicBezTo>
                    <a:cubicBezTo>
                      <a:pt x="12" y="46"/>
                      <a:pt x="11" y="66"/>
                      <a:pt x="11" y="87"/>
                    </a:cubicBezTo>
                    <a:cubicBezTo>
                      <a:pt x="11" y="87"/>
                      <a:pt x="11" y="87"/>
                      <a:pt x="11" y="87"/>
                    </a:cubicBezTo>
                    <a:cubicBezTo>
                      <a:pt x="12" y="87"/>
                      <a:pt x="12" y="87"/>
                      <a:pt x="13" y="87"/>
                    </a:cubicBezTo>
                    <a:cubicBezTo>
                      <a:pt x="15" y="153"/>
                      <a:pt x="15" y="153"/>
                      <a:pt x="15" y="153"/>
                    </a:cubicBezTo>
                    <a:cubicBezTo>
                      <a:pt x="34" y="153"/>
                      <a:pt x="34" y="153"/>
                      <a:pt x="34" y="153"/>
                    </a:cubicBezTo>
                    <a:cubicBezTo>
                      <a:pt x="34" y="134"/>
                      <a:pt x="34" y="100"/>
                      <a:pt x="34" y="87"/>
                    </a:cubicBezTo>
                    <a:cubicBezTo>
                      <a:pt x="34" y="87"/>
                      <a:pt x="35" y="87"/>
                      <a:pt x="36" y="87"/>
                    </a:cubicBezTo>
                    <a:cubicBezTo>
                      <a:pt x="38" y="153"/>
                      <a:pt x="38" y="153"/>
                      <a:pt x="38" y="153"/>
                    </a:cubicBezTo>
                    <a:cubicBezTo>
                      <a:pt x="57" y="153"/>
                      <a:pt x="57" y="153"/>
                      <a:pt x="57" y="153"/>
                    </a:cubicBezTo>
                    <a:cubicBezTo>
                      <a:pt x="57" y="134"/>
                      <a:pt x="57" y="100"/>
                      <a:pt x="57" y="87"/>
                    </a:cubicBezTo>
                    <a:cubicBezTo>
                      <a:pt x="57" y="87"/>
                      <a:pt x="58" y="87"/>
                      <a:pt x="59" y="87"/>
                    </a:cubicBezTo>
                    <a:cubicBezTo>
                      <a:pt x="59" y="87"/>
                      <a:pt x="59" y="87"/>
                      <a:pt x="59" y="87"/>
                    </a:cubicBezTo>
                    <a:cubicBezTo>
                      <a:pt x="59" y="83"/>
                      <a:pt x="58" y="80"/>
                      <a:pt x="58" y="77"/>
                    </a:cubicBezTo>
                    <a:cubicBezTo>
                      <a:pt x="62" y="79"/>
                      <a:pt x="65" y="81"/>
                      <a:pt x="69" y="82"/>
                    </a:cubicBezTo>
                    <a:cubicBezTo>
                      <a:pt x="77" y="67"/>
                      <a:pt x="77" y="67"/>
                      <a:pt x="77" y="67"/>
                    </a:cubicBezTo>
                    <a:cubicBezTo>
                      <a:pt x="80" y="60"/>
                      <a:pt x="80" y="60"/>
                      <a:pt x="80" y="60"/>
                    </a:cubicBezTo>
                    <a:cubicBezTo>
                      <a:pt x="82" y="56"/>
                      <a:pt x="82" y="56"/>
                      <a:pt x="82" y="56"/>
                    </a:cubicBezTo>
                    <a:cubicBezTo>
                      <a:pt x="83" y="54"/>
                      <a:pt x="83" y="54"/>
                      <a:pt x="83" y="54"/>
                    </a:cubicBezTo>
                    <a:cubicBezTo>
                      <a:pt x="84" y="53"/>
                      <a:pt x="84" y="53"/>
                      <a:pt x="84" y="53"/>
                    </a:cubicBezTo>
                    <a:cubicBezTo>
                      <a:pt x="84" y="52"/>
                      <a:pt x="84" y="52"/>
                      <a:pt x="84" y="52"/>
                    </a:cubicBezTo>
                    <a:lnTo>
                      <a:pt x="83" y="42"/>
                    </a:lnTo>
                    <a:close/>
                    <a:moveTo>
                      <a:pt x="65" y="51"/>
                    </a:moveTo>
                    <a:cubicBezTo>
                      <a:pt x="60" y="58"/>
                      <a:pt x="60" y="58"/>
                      <a:pt x="60" y="58"/>
                    </a:cubicBezTo>
                    <a:cubicBezTo>
                      <a:pt x="58" y="62"/>
                      <a:pt x="58" y="62"/>
                      <a:pt x="58" y="62"/>
                    </a:cubicBezTo>
                    <a:cubicBezTo>
                      <a:pt x="58" y="54"/>
                      <a:pt x="58" y="47"/>
                      <a:pt x="57" y="39"/>
                    </a:cubicBezTo>
                    <a:cubicBezTo>
                      <a:pt x="66" y="49"/>
                      <a:pt x="66" y="49"/>
                      <a:pt x="66" y="49"/>
                    </a:cubicBezTo>
                    <a:lnTo>
                      <a:pt x="65" y="5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000" b="1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0" name="Freeform 94">
                <a:extLst>
                  <a:ext uri="{FF2B5EF4-FFF2-40B4-BE49-F238E27FC236}">
                    <a16:creationId xmlns:a16="http://schemas.microsoft.com/office/drawing/2014/main" id="{A7B38728-C2D7-4602-A565-DCC4C6845E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59066" y="1998306"/>
                <a:ext cx="169860" cy="19334"/>
              </a:xfrm>
              <a:custGeom>
                <a:avLst/>
                <a:gdLst>
                  <a:gd name="T0" fmla="*/ 58 w 62"/>
                  <a:gd name="T1" fmla="*/ 7 h 7"/>
                  <a:gd name="T2" fmla="*/ 4 w 62"/>
                  <a:gd name="T3" fmla="*/ 7 h 7"/>
                  <a:gd name="T4" fmla="*/ 0 w 62"/>
                  <a:gd name="T5" fmla="*/ 4 h 7"/>
                  <a:gd name="T6" fmla="*/ 4 w 62"/>
                  <a:gd name="T7" fmla="*/ 0 h 7"/>
                  <a:gd name="T8" fmla="*/ 58 w 62"/>
                  <a:gd name="T9" fmla="*/ 0 h 7"/>
                  <a:gd name="T10" fmla="*/ 62 w 62"/>
                  <a:gd name="T11" fmla="*/ 4 h 7"/>
                  <a:gd name="T12" fmla="*/ 58 w 62"/>
                  <a:gd name="T13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2" h="7">
                    <a:moveTo>
                      <a:pt x="58" y="7"/>
                    </a:moveTo>
                    <a:cubicBezTo>
                      <a:pt x="4" y="7"/>
                      <a:pt x="4" y="7"/>
                      <a:pt x="4" y="7"/>
                    </a:cubicBezTo>
                    <a:cubicBezTo>
                      <a:pt x="2" y="7"/>
                      <a:pt x="0" y="6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58" y="0"/>
                      <a:pt x="58" y="0"/>
                      <a:pt x="58" y="0"/>
                    </a:cubicBezTo>
                    <a:cubicBezTo>
                      <a:pt x="61" y="0"/>
                      <a:pt x="62" y="2"/>
                      <a:pt x="62" y="4"/>
                    </a:cubicBezTo>
                    <a:cubicBezTo>
                      <a:pt x="62" y="6"/>
                      <a:pt x="61" y="7"/>
                      <a:pt x="58" y="7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000" b="1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1" name="Freeform 95">
                <a:extLst>
                  <a:ext uri="{FF2B5EF4-FFF2-40B4-BE49-F238E27FC236}">
                    <a16:creationId xmlns:a16="http://schemas.microsoft.com/office/drawing/2014/main" id="{9A306980-81E4-4E2C-901F-8C7C4DC016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59066" y="2042498"/>
                <a:ext cx="169860" cy="19334"/>
              </a:xfrm>
              <a:custGeom>
                <a:avLst/>
                <a:gdLst>
                  <a:gd name="T0" fmla="*/ 58 w 62"/>
                  <a:gd name="T1" fmla="*/ 7 h 7"/>
                  <a:gd name="T2" fmla="*/ 4 w 62"/>
                  <a:gd name="T3" fmla="*/ 7 h 7"/>
                  <a:gd name="T4" fmla="*/ 0 w 62"/>
                  <a:gd name="T5" fmla="*/ 4 h 7"/>
                  <a:gd name="T6" fmla="*/ 4 w 62"/>
                  <a:gd name="T7" fmla="*/ 0 h 7"/>
                  <a:gd name="T8" fmla="*/ 58 w 62"/>
                  <a:gd name="T9" fmla="*/ 0 h 7"/>
                  <a:gd name="T10" fmla="*/ 62 w 62"/>
                  <a:gd name="T11" fmla="*/ 4 h 7"/>
                  <a:gd name="T12" fmla="*/ 58 w 62"/>
                  <a:gd name="T13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2" h="7">
                    <a:moveTo>
                      <a:pt x="58" y="7"/>
                    </a:moveTo>
                    <a:cubicBezTo>
                      <a:pt x="4" y="7"/>
                      <a:pt x="4" y="7"/>
                      <a:pt x="4" y="7"/>
                    </a:cubicBezTo>
                    <a:cubicBezTo>
                      <a:pt x="2" y="7"/>
                      <a:pt x="0" y="6"/>
                      <a:pt x="0" y="4"/>
                    </a:cubicBezTo>
                    <a:cubicBezTo>
                      <a:pt x="0" y="1"/>
                      <a:pt x="2" y="0"/>
                      <a:pt x="4" y="0"/>
                    </a:cubicBezTo>
                    <a:cubicBezTo>
                      <a:pt x="58" y="0"/>
                      <a:pt x="58" y="0"/>
                      <a:pt x="58" y="0"/>
                    </a:cubicBezTo>
                    <a:cubicBezTo>
                      <a:pt x="61" y="0"/>
                      <a:pt x="62" y="1"/>
                      <a:pt x="62" y="4"/>
                    </a:cubicBezTo>
                    <a:cubicBezTo>
                      <a:pt x="62" y="6"/>
                      <a:pt x="61" y="7"/>
                      <a:pt x="58" y="7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000" b="1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2" name="Freeform 96">
                <a:extLst>
                  <a:ext uri="{FF2B5EF4-FFF2-40B4-BE49-F238E27FC236}">
                    <a16:creationId xmlns:a16="http://schemas.microsoft.com/office/drawing/2014/main" id="{543180B0-8E15-49D0-BDDB-AF73D0905D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59066" y="2086689"/>
                <a:ext cx="169860" cy="19334"/>
              </a:xfrm>
              <a:custGeom>
                <a:avLst/>
                <a:gdLst>
                  <a:gd name="T0" fmla="*/ 58 w 62"/>
                  <a:gd name="T1" fmla="*/ 7 h 7"/>
                  <a:gd name="T2" fmla="*/ 4 w 62"/>
                  <a:gd name="T3" fmla="*/ 7 h 7"/>
                  <a:gd name="T4" fmla="*/ 0 w 62"/>
                  <a:gd name="T5" fmla="*/ 3 h 7"/>
                  <a:gd name="T6" fmla="*/ 4 w 62"/>
                  <a:gd name="T7" fmla="*/ 0 h 7"/>
                  <a:gd name="T8" fmla="*/ 58 w 62"/>
                  <a:gd name="T9" fmla="*/ 0 h 7"/>
                  <a:gd name="T10" fmla="*/ 62 w 62"/>
                  <a:gd name="T11" fmla="*/ 3 h 7"/>
                  <a:gd name="T12" fmla="*/ 58 w 62"/>
                  <a:gd name="T13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2" h="7">
                    <a:moveTo>
                      <a:pt x="58" y="7"/>
                    </a:moveTo>
                    <a:cubicBezTo>
                      <a:pt x="4" y="7"/>
                      <a:pt x="4" y="7"/>
                      <a:pt x="4" y="7"/>
                    </a:cubicBezTo>
                    <a:cubicBezTo>
                      <a:pt x="2" y="7"/>
                      <a:pt x="0" y="5"/>
                      <a:pt x="0" y="3"/>
                    </a:cubicBezTo>
                    <a:cubicBezTo>
                      <a:pt x="0" y="1"/>
                      <a:pt x="2" y="0"/>
                      <a:pt x="4" y="0"/>
                    </a:cubicBezTo>
                    <a:cubicBezTo>
                      <a:pt x="58" y="0"/>
                      <a:pt x="58" y="0"/>
                      <a:pt x="58" y="0"/>
                    </a:cubicBezTo>
                    <a:cubicBezTo>
                      <a:pt x="61" y="0"/>
                      <a:pt x="62" y="1"/>
                      <a:pt x="62" y="3"/>
                    </a:cubicBezTo>
                    <a:cubicBezTo>
                      <a:pt x="62" y="5"/>
                      <a:pt x="61" y="7"/>
                      <a:pt x="58" y="7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000" b="1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3" name="Freeform 97">
                <a:extLst>
                  <a:ext uri="{FF2B5EF4-FFF2-40B4-BE49-F238E27FC236}">
                    <a16:creationId xmlns:a16="http://schemas.microsoft.com/office/drawing/2014/main" id="{47221402-BDD7-4635-863A-8100F1249A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59066" y="2130880"/>
                <a:ext cx="169860" cy="17953"/>
              </a:xfrm>
              <a:custGeom>
                <a:avLst/>
                <a:gdLst>
                  <a:gd name="T0" fmla="*/ 58 w 62"/>
                  <a:gd name="T1" fmla="*/ 7 h 7"/>
                  <a:gd name="T2" fmla="*/ 4 w 62"/>
                  <a:gd name="T3" fmla="*/ 7 h 7"/>
                  <a:gd name="T4" fmla="*/ 0 w 62"/>
                  <a:gd name="T5" fmla="*/ 3 h 7"/>
                  <a:gd name="T6" fmla="*/ 4 w 62"/>
                  <a:gd name="T7" fmla="*/ 0 h 7"/>
                  <a:gd name="T8" fmla="*/ 58 w 62"/>
                  <a:gd name="T9" fmla="*/ 0 h 7"/>
                  <a:gd name="T10" fmla="*/ 62 w 62"/>
                  <a:gd name="T11" fmla="*/ 3 h 7"/>
                  <a:gd name="T12" fmla="*/ 58 w 62"/>
                  <a:gd name="T13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2" h="7">
                    <a:moveTo>
                      <a:pt x="58" y="7"/>
                    </a:moveTo>
                    <a:cubicBezTo>
                      <a:pt x="4" y="7"/>
                      <a:pt x="4" y="7"/>
                      <a:pt x="4" y="7"/>
                    </a:cubicBezTo>
                    <a:cubicBezTo>
                      <a:pt x="2" y="7"/>
                      <a:pt x="0" y="5"/>
                      <a:pt x="0" y="3"/>
                    </a:cubicBezTo>
                    <a:cubicBezTo>
                      <a:pt x="0" y="1"/>
                      <a:pt x="2" y="0"/>
                      <a:pt x="4" y="0"/>
                    </a:cubicBezTo>
                    <a:cubicBezTo>
                      <a:pt x="58" y="0"/>
                      <a:pt x="58" y="0"/>
                      <a:pt x="58" y="0"/>
                    </a:cubicBezTo>
                    <a:cubicBezTo>
                      <a:pt x="61" y="0"/>
                      <a:pt x="62" y="1"/>
                      <a:pt x="62" y="3"/>
                    </a:cubicBezTo>
                    <a:cubicBezTo>
                      <a:pt x="62" y="5"/>
                      <a:pt x="61" y="7"/>
                      <a:pt x="58" y="7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000" b="1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4" name="Freeform 98">
                <a:extLst>
                  <a:ext uri="{FF2B5EF4-FFF2-40B4-BE49-F238E27FC236}">
                    <a16:creationId xmlns:a16="http://schemas.microsoft.com/office/drawing/2014/main" id="{527DB898-49D8-410D-8FCA-05F45B07FC9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714875" y="1883685"/>
                <a:ext cx="269291" cy="336959"/>
              </a:xfrm>
              <a:custGeom>
                <a:avLst/>
                <a:gdLst>
                  <a:gd name="T0" fmla="*/ 93 w 98"/>
                  <a:gd name="T1" fmla="*/ 0 h 123"/>
                  <a:gd name="T2" fmla="*/ 27 w 98"/>
                  <a:gd name="T3" fmla="*/ 0 h 123"/>
                  <a:gd name="T4" fmla="*/ 24 w 98"/>
                  <a:gd name="T5" fmla="*/ 2 h 123"/>
                  <a:gd name="T6" fmla="*/ 1 w 98"/>
                  <a:gd name="T7" fmla="*/ 24 h 123"/>
                  <a:gd name="T8" fmla="*/ 0 w 98"/>
                  <a:gd name="T9" fmla="*/ 27 h 123"/>
                  <a:gd name="T10" fmla="*/ 0 w 98"/>
                  <a:gd name="T11" fmla="*/ 118 h 123"/>
                  <a:gd name="T12" fmla="*/ 5 w 98"/>
                  <a:gd name="T13" fmla="*/ 123 h 123"/>
                  <a:gd name="T14" fmla="*/ 93 w 98"/>
                  <a:gd name="T15" fmla="*/ 123 h 123"/>
                  <a:gd name="T16" fmla="*/ 98 w 98"/>
                  <a:gd name="T17" fmla="*/ 118 h 123"/>
                  <a:gd name="T18" fmla="*/ 98 w 98"/>
                  <a:gd name="T19" fmla="*/ 5 h 123"/>
                  <a:gd name="T20" fmla="*/ 93 w 98"/>
                  <a:gd name="T21" fmla="*/ 0 h 123"/>
                  <a:gd name="T22" fmla="*/ 24 w 98"/>
                  <a:gd name="T23" fmla="*/ 15 h 123"/>
                  <a:gd name="T24" fmla="*/ 24 w 98"/>
                  <a:gd name="T25" fmla="*/ 23 h 123"/>
                  <a:gd name="T26" fmla="*/ 16 w 98"/>
                  <a:gd name="T27" fmla="*/ 23 h 123"/>
                  <a:gd name="T28" fmla="*/ 24 w 98"/>
                  <a:gd name="T29" fmla="*/ 15 h 123"/>
                  <a:gd name="T30" fmla="*/ 88 w 98"/>
                  <a:gd name="T31" fmla="*/ 113 h 123"/>
                  <a:gd name="T32" fmla="*/ 10 w 98"/>
                  <a:gd name="T33" fmla="*/ 113 h 123"/>
                  <a:gd name="T34" fmla="*/ 10 w 98"/>
                  <a:gd name="T35" fmla="*/ 31 h 123"/>
                  <a:gd name="T36" fmla="*/ 28 w 98"/>
                  <a:gd name="T37" fmla="*/ 31 h 123"/>
                  <a:gd name="T38" fmla="*/ 32 w 98"/>
                  <a:gd name="T39" fmla="*/ 27 h 123"/>
                  <a:gd name="T40" fmla="*/ 32 w 98"/>
                  <a:gd name="T41" fmla="*/ 10 h 123"/>
                  <a:gd name="T42" fmla="*/ 88 w 98"/>
                  <a:gd name="T43" fmla="*/ 10 h 123"/>
                  <a:gd name="T44" fmla="*/ 88 w 98"/>
                  <a:gd name="T45" fmla="*/ 113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98" h="123">
                    <a:moveTo>
                      <a:pt x="93" y="0"/>
                    </a:moveTo>
                    <a:cubicBezTo>
                      <a:pt x="27" y="0"/>
                      <a:pt x="27" y="0"/>
                      <a:pt x="27" y="0"/>
                    </a:cubicBezTo>
                    <a:cubicBezTo>
                      <a:pt x="26" y="0"/>
                      <a:pt x="25" y="1"/>
                      <a:pt x="24" y="2"/>
                    </a:cubicBezTo>
                    <a:cubicBezTo>
                      <a:pt x="1" y="24"/>
                      <a:pt x="1" y="24"/>
                      <a:pt x="1" y="24"/>
                    </a:cubicBezTo>
                    <a:cubicBezTo>
                      <a:pt x="0" y="25"/>
                      <a:pt x="0" y="26"/>
                      <a:pt x="0" y="27"/>
                    </a:cubicBezTo>
                    <a:cubicBezTo>
                      <a:pt x="0" y="118"/>
                      <a:pt x="0" y="118"/>
                      <a:pt x="0" y="118"/>
                    </a:cubicBezTo>
                    <a:cubicBezTo>
                      <a:pt x="0" y="121"/>
                      <a:pt x="2" y="123"/>
                      <a:pt x="5" y="123"/>
                    </a:cubicBezTo>
                    <a:cubicBezTo>
                      <a:pt x="93" y="123"/>
                      <a:pt x="93" y="123"/>
                      <a:pt x="93" y="123"/>
                    </a:cubicBezTo>
                    <a:cubicBezTo>
                      <a:pt x="95" y="123"/>
                      <a:pt x="98" y="121"/>
                      <a:pt x="98" y="118"/>
                    </a:cubicBezTo>
                    <a:cubicBezTo>
                      <a:pt x="98" y="5"/>
                      <a:pt x="98" y="5"/>
                      <a:pt x="98" y="5"/>
                    </a:cubicBezTo>
                    <a:cubicBezTo>
                      <a:pt x="98" y="3"/>
                      <a:pt x="95" y="0"/>
                      <a:pt x="93" y="0"/>
                    </a:cubicBezTo>
                    <a:close/>
                    <a:moveTo>
                      <a:pt x="24" y="15"/>
                    </a:moveTo>
                    <a:cubicBezTo>
                      <a:pt x="24" y="23"/>
                      <a:pt x="24" y="23"/>
                      <a:pt x="24" y="23"/>
                    </a:cubicBezTo>
                    <a:cubicBezTo>
                      <a:pt x="16" y="23"/>
                      <a:pt x="16" y="23"/>
                      <a:pt x="16" y="23"/>
                    </a:cubicBezTo>
                    <a:lnTo>
                      <a:pt x="24" y="15"/>
                    </a:lnTo>
                    <a:close/>
                    <a:moveTo>
                      <a:pt x="88" y="113"/>
                    </a:moveTo>
                    <a:cubicBezTo>
                      <a:pt x="10" y="113"/>
                      <a:pt x="10" y="113"/>
                      <a:pt x="10" y="113"/>
                    </a:cubicBezTo>
                    <a:cubicBezTo>
                      <a:pt x="10" y="31"/>
                      <a:pt x="10" y="31"/>
                      <a:pt x="10" y="31"/>
                    </a:cubicBezTo>
                    <a:cubicBezTo>
                      <a:pt x="28" y="31"/>
                      <a:pt x="28" y="31"/>
                      <a:pt x="28" y="31"/>
                    </a:cubicBezTo>
                    <a:cubicBezTo>
                      <a:pt x="30" y="31"/>
                      <a:pt x="32" y="29"/>
                      <a:pt x="32" y="27"/>
                    </a:cubicBezTo>
                    <a:cubicBezTo>
                      <a:pt x="32" y="10"/>
                      <a:pt x="32" y="10"/>
                      <a:pt x="32" y="10"/>
                    </a:cubicBezTo>
                    <a:cubicBezTo>
                      <a:pt x="88" y="10"/>
                      <a:pt x="88" y="10"/>
                      <a:pt x="88" y="10"/>
                    </a:cubicBezTo>
                    <a:lnTo>
                      <a:pt x="88" y="113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000" b="1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A0759A7B-E1ED-4F42-B313-10EBEC3D6C1B}"/>
              </a:ext>
            </a:extLst>
          </p:cNvPr>
          <p:cNvGrpSpPr/>
          <p:nvPr/>
        </p:nvGrpSpPr>
        <p:grpSpPr>
          <a:xfrm>
            <a:off x="822131" y="2468658"/>
            <a:ext cx="9889412" cy="1182426"/>
            <a:chOff x="943429" y="3296507"/>
            <a:chExt cx="10309654" cy="1364343"/>
          </a:xfrm>
        </p:grpSpPr>
        <p:sp>
          <p:nvSpPr>
            <p:cNvPr id="16" name="圆角矩形 19">
              <a:extLst>
                <a:ext uri="{FF2B5EF4-FFF2-40B4-BE49-F238E27FC236}">
                  <a16:creationId xmlns:a16="http://schemas.microsoft.com/office/drawing/2014/main" id="{6B7C7E1C-3C9A-4040-A13E-33006A6EE8E4}"/>
                </a:ext>
              </a:extLst>
            </p:cNvPr>
            <p:cNvSpPr/>
            <p:nvPr/>
          </p:nvSpPr>
          <p:spPr>
            <a:xfrm>
              <a:off x="943429" y="3296507"/>
              <a:ext cx="9844020" cy="1364343"/>
            </a:xfrm>
            <a:prstGeom prst="round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b="1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7" name="五边形 20">
              <a:extLst>
                <a:ext uri="{FF2B5EF4-FFF2-40B4-BE49-F238E27FC236}">
                  <a16:creationId xmlns:a16="http://schemas.microsoft.com/office/drawing/2014/main" id="{F0224620-C97D-4009-8BDD-897CADEE471F}"/>
                </a:ext>
              </a:extLst>
            </p:cNvPr>
            <p:cNvSpPr/>
            <p:nvPr/>
          </p:nvSpPr>
          <p:spPr>
            <a:xfrm>
              <a:off x="9830683" y="3605660"/>
              <a:ext cx="1422400" cy="746036"/>
            </a:xfrm>
            <a:prstGeom prst="homePlate">
              <a:avLst>
                <a:gd name="adj" fmla="val 31490"/>
              </a:avLst>
            </a:prstGeom>
            <a:solidFill>
              <a:srgbClr val="CF3B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144000" rIns="216000" bIns="108000" rtlCol="0" anchor="ctr"/>
            <a:lstStyle/>
            <a:p>
              <a:pPr algn="ctr"/>
              <a:r>
                <a:rPr lang="en-US" altLang="zh-CN" sz="4400" b="1" dirty="0">
                  <a:solidFill>
                    <a:schemeClr val="bg1"/>
                  </a:solidFill>
                  <a:cs typeface="+mn-ea"/>
                  <a:sym typeface="+mn-lt"/>
                </a:rPr>
                <a:t>02</a:t>
              </a:r>
              <a:endParaRPr lang="zh-CN" altLang="en-US" sz="44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8" name="TextBox 33">
              <a:extLst>
                <a:ext uri="{FF2B5EF4-FFF2-40B4-BE49-F238E27FC236}">
                  <a16:creationId xmlns:a16="http://schemas.microsoft.com/office/drawing/2014/main" id="{6624E149-C149-4CBD-9870-62BE77751B77}"/>
                </a:ext>
              </a:extLst>
            </p:cNvPr>
            <p:cNvSpPr txBox="1"/>
            <p:nvPr/>
          </p:nvSpPr>
          <p:spPr>
            <a:xfrm>
              <a:off x="3003412" y="3442564"/>
              <a:ext cx="6827271" cy="107470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b="1" dirty="0">
                  <a:solidFill>
                    <a:srgbClr val="555555"/>
                  </a:solidFill>
                  <a:cs typeface="+mn-ea"/>
                  <a:sym typeface="+mn-lt"/>
                </a:rPr>
                <a:t>前端采用浏览器展示网页，采用的开发语言有：</a:t>
              </a:r>
              <a:r>
                <a:rPr lang="en-US" altLang="zh-CN" sz="1400" b="1" dirty="0">
                  <a:solidFill>
                    <a:srgbClr val="555555"/>
                  </a:solidFill>
                  <a:cs typeface="+mn-ea"/>
                  <a:sym typeface="+mn-lt"/>
                </a:rPr>
                <a:t>HTML</a:t>
              </a:r>
              <a:r>
                <a:rPr lang="zh-CN" altLang="en-US" sz="1400" b="1" dirty="0">
                  <a:solidFill>
                    <a:srgbClr val="555555"/>
                  </a:solidFill>
                  <a:cs typeface="+mn-ea"/>
                  <a:sym typeface="+mn-lt"/>
                </a:rPr>
                <a:t>、</a:t>
              </a:r>
              <a:r>
                <a:rPr lang="en-US" altLang="zh-CN" sz="1400" b="1" dirty="0">
                  <a:solidFill>
                    <a:srgbClr val="555555"/>
                  </a:solidFill>
                  <a:cs typeface="+mn-ea"/>
                  <a:sym typeface="+mn-lt"/>
                </a:rPr>
                <a:t>CSS</a:t>
              </a:r>
              <a:r>
                <a:rPr lang="zh-CN" altLang="en-US" sz="1400" b="1" dirty="0">
                  <a:solidFill>
                    <a:srgbClr val="555555"/>
                  </a:solidFill>
                  <a:cs typeface="+mn-ea"/>
                  <a:sym typeface="+mn-lt"/>
                </a:rPr>
                <a:t>、</a:t>
              </a:r>
              <a:r>
                <a:rPr lang="en-US" altLang="zh-CN" sz="1400" b="1" dirty="0">
                  <a:solidFill>
                    <a:srgbClr val="555555"/>
                  </a:solidFill>
                  <a:cs typeface="+mn-ea"/>
                  <a:sym typeface="+mn-lt"/>
                </a:rPr>
                <a:t>JavaScript</a:t>
              </a:r>
              <a:r>
                <a:rPr lang="zh-CN" altLang="en-US" sz="1400" b="1" dirty="0">
                  <a:solidFill>
                    <a:srgbClr val="555555"/>
                  </a:solidFill>
                  <a:cs typeface="+mn-ea"/>
                  <a:sym typeface="+mn-lt"/>
                </a:rPr>
                <a:t>。</a:t>
              </a:r>
            </a:p>
            <a:p>
              <a:pPr>
                <a:lnSpc>
                  <a:spcPct val="150000"/>
                </a:lnSpc>
              </a:pPr>
              <a:r>
                <a:rPr lang="zh-CN" altLang="en-US" sz="1400" b="1" dirty="0">
                  <a:solidFill>
                    <a:srgbClr val="555555"/>
                  </a:solidFill>
                  <a:cs typeface="+mn-ea"/>
                  <a:sym typeface="+mn-lt"/>
                </a:rPr>
                <a:t>还使用了少部分简单的</a:t>
              </a:r>
              <a:r>
                <a:rPr lang="en-US" altLang="zh-CN" sz="1400" b="1" dirty="0">
                  <a:solidFill>
                    <a:srgbClr val="555555"/>
                  </a:solidFill>
                  <a:cs typeface="+mn-ea"/>
                  <a:sym typeface="+mn-lt"/>
                </a:rPr>
                <a:t>Vue</a:t>
              </a:r>
              <a:r>
                <a:rPr lang="zh-CN" altLang="en-US" sz="1400" b="1" dirty="0">
                  <a:solidFill>
                    <a:srgbClr val="555555"/>
                  </a:solidFill>
                  <a:cs typeface="+mn-ea"/>
                  <a:sym typeface="+mn-lt"/>
                </a:rPr>
                <a:t>框架下的语句。例如，简单的数据绑定</a:t>
              </a:r>
              <a:r>
                <a:rPr lang="en-US" altLang="zh-CN" sz="1400" b="1" dirty="0">
                  <a:solidFill>
                    <a:srgbClr val="555555"/>
                  </a:solidFill>
                  <a:cs typeface="+mn-ea"/>
                  <a:sym typeface="+mn-lt"/>
                </a:rPr>
                <a:t>{{</a:t>
              </a:r>
              <a:r>
                <a:rPr lang="en-US" altLang="zh-CN" sz="1400" b="1" dirty="0" err="1">
                  <a:solidFill>
                    <a:srgbClr val="555555"/>
                  </a:solidFill>
                  <a:cs typeface="+mn-ea"/>
                  <a:sym typeface="+mn-lt"/>
                </a:rPr>
                <a:t>user_name</a:t>
              </a:r>
              <a:r>
                <a:rPr lang="en-US" altLang="zh-CN" sz="1400" b="1" dirty="0">
                  <a:solidFill>
                    <a:srgbClr val="555555"/>
                  </a:solidFill>
                  <a:cs typeface="+mn-ea"/>
                  <a:sym typeface="+mn-lt"/>
                </a:rPr>
                <a:t>}}</a:t>
              </a:r>
              <a:r>
                <a:rPr lang="zh-CN" altLang="en-US" sz="1400" b="1" dirty="0">
                  <a:solidFill>
                    <a:srgbClr val="555555"/>
                  </a:solidFill>
                  <a:cs typeface="+mn-ea"/>
                  <a:sym typeface="+mn-lt"/>
                </a:rPr>
                <a:t>，</a:t>
              </a:r>
              <a:r>
                <a:rPr lang="en-US" altLang="zh-CN" sz="1400" b="1" dirty="0">
                  <a:solidFill>
                    <a:srgbClr val="555555"/>
                  </a:solidFill>
                  <a:cs typeface="+mn-ea"/>
                  <a:sym typeface="+mn-lt"/>
                </a:rPr>
                <a:t>v-if</a:t>
              </a:r>
              <a:r>
                <a:rPr lang="zh-CN" altLang="en-US" sz="1400" b="1" dirty="0">
                  <a:solidFill>
                    <a:srgbClr val="555555"/>
                  </a:solidFill>
                  <a:cs typeface="+mn-ea"/>
                  <a:sym typeface="+mn-lt"/>
                </a:rPr>
                <a:t>条件渲染，</a:t>
              </a:r>
              <a:r>
                <a:rPr lang="en-US" altLang="zh-CN" sz="1400" b="1" dirty="0">
                  <a:solidFill>
                    <a:srgbClr val="555555"/>
                  </a:solidFill>
                  <a:cs typeface="+mn-ea"/>
                  <a:sym typeface="+mn-lt"/>
                </a:rPr>
                <a:t>v-for</a:t>
              </a:r>
              <a:r>
                <a:rPr lang="zh-CN" altLang="en-US" sz="1400" b="1" dirty="0">
                  <a:solidFill>
                    <a:srgbClr val="555555"/>
                  </a:solidFill>
                  <a:cs typeface="+mn-ea"/>
                  <a:sym typeface="+mn-lt"/>
                </a:rPr>
                <a:t>列表渲染，</a:t>
              </a:r>
              <a:r>
                <a:rPr lang="en-US" altLang="zh-CN" sz="1400" b="1" dirty="0" err="1">
                  <a:solidFill>
                    <a:srgbClr val="555555"/>
                  </a:solidFill>
                  <a:cs typeface="+mn-ea"/>
                  <a:sym typeface="+mn-lt"/>
                </a:rPr>
                <a:t>v-on:click</a:t>
              </a:r>
              <a:r>
                <a:rPr lang="zh-CN" altLang="en-US" sz="1400" b="1" dirty="0">
                  <a:solidFill>
                    <a:srgbClr val="555555"/>
                  </a:solidFill>
                  <a:cs typeface="+mn-ea"/>
                  <a:sym typeface="+mn-lt"/>
                </a:rPr>
                <a:t>点击事件绑定，</a:t>
              </a:r>
              <a:r>
                <a:rPr lang="en-US" altLang="zh-CN" sz="1400" b="1" dirty="0">
                  <a:solidFill>
                    <a:srgbClr val="555555"/>
                  </a:solidFill>
                  <a:cs typeface="+mn-ea"/>
                  <a:sym typeface="+mn-lt"/>
                </a:rPr>
                <a:t>v-model</a:t>
              </a:r>
              <a:r>
                <a:rPr lang="zh-CN" altLang="en-US" sz="1400" b="1" dirty="0">
                  <a:solidFill>
                    <a:srgbClr val="555555"/>
                  </a:solidFill>
                  <a:cs typeface="+mn-ea"/>
                  <a:sym typeface="+mn-lt"/>
                </a:rPr>
                <a:t>绑定表单数据。</a:t>
              </a:r>
            </a:p>
          </p:txBody>
        </p: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A6255A4D-56B7-44C3-A222-C3CDF0C3B4CC}"/>
                </a:ext>
              </a:extLst>
            </p:cNvPr>
            <p:cNvSpPr/>
            <p:nvPr/>
          </p:nvSpPr>
          <p:spPr>
            <a:xfrm>
              <a:off x="1337661" y="3616439"/>
              <a:ext cx="1271520" cy="766752"/>
            </a:xfrm>
            <a:prstGeom prst="ellipse">
              <a:avLst/>
            </a:prstGeom>
            <a:solidFill>
              <a:srgbClr val="CF3B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前端</a:t>
              </a:r>
            </a:p>
          </p:txBody>
        </p: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AA5E865C-ECAB-4424-83D4-48E669753481}"/>
              </a:ext>
            </a:extLst>
          </p:cNvPr>
          <p:cNvGrpSpPr/>
          <p:nvPr/>
        </p:nvGrpSpPr>
        <p:grpSpPr>
          <a:xfrm>
            <a:off x="822131" y="1016488"/>
            <a:ext cx="9889412" cy="1182425"/>
            <a:chOff x="943429" y="1743479"/>
            <a:chExt cx="10309654" cy="1364343"/>
          </a:xfrm>
        </p:grpSpPr>
        <p:sp>
          <p:nvSpPr>
            <p:cNvPr id="29" name="圆角矩形 32">
              <a:extLst>
                <a:ext uri="{FF2B5EF4-FFF2-40B4-BE49-F238E27FC236}">
                  <a16:creationId xmlns:a16="http://schemas.microsoft.com/office/drawing/2014/main" id="{03F7093B-94F2-4418-9750-1958BF616A42}"/>
                </a:ext>
              </a:extLst>
            </p:cNvPr>
            <p:cNvSpPr/>
            <p:nvPr/>
          </p:nvSpPr>
          <p:spPr>
            <a:xfrm>
              <a:off x="943429" y="1743479"/>
              <a:ext cx="9844020" cy="1364343"/>
            </a:xfrm>
            <a:prstGeom prst="round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b="1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30" name="五边形 33">
              <a:extLst>
                <a:ext uri="{FF2B5EF4-FFF2-40B4-BE49-F238E27FC236}">
                  <a16:creationId xmlns:a16="http://schemas.microsoft.com/office/drawing/2014/main" id="{57FEF993-760C-4693-9075-16D7E75A47D3}"/>
                </a:ext>
              </a:extLst>
            </p:cNvPr>
            <p:cNvSpPr/>
            <p:nvPr/>
          </p:nvSpPr>
          <p:spPr>
            <a:xfrm>
              <a:off x="9830683" y="2052632"/>
              <a:ext cx="1422400" cy="746036"/>
            </a:xfrm>
            <a:prstGeom prst="homePlate">
              <a:avLst>
                <a:gd name="adj" fmla="val 31490"/>
              </a:avLst>
            </a:prstGeom>
            <a:solidFill>
              <a:srgbClr val="344F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144000" rIns="216000" bIns="108000" rtlCol="0" anchor="ctr"/>
            <a:lstStyle/>
            <a:p>
              <a:pPr algn="ctr"/>
              <a:r>
                <a:rPr lang="en-US" altLang="zh-CN" sz="4400" b="1" dirty="0">
                  <a:solidFill>
                    <a:schemeClr val="bg1"/>
                  </a:solidFill>
                  <a:cs typeface="+mn-ea"/>
                  <a:sym typeface="+mn-lt"/>
                </a:rPr>
                <a:t>01</a:t>
              </a:r>
              <a:endParaRPr lang="zh-CN" altLang="en-US" sz="44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31" name="TextBox 33">
              <a:extLst>
                <a:ext uri="{FF2B5EF4-FFF2-40B4-BE49-F238E27FC236}">
                  <a16:creationId xmlns:a16="http://schemas.microsoft.com/office/drawing/2014/main" id="{9B1B64C9-54C7-46A2-AE0D-477C98348329}"/>
                </a:ext>
              </a:extLst>
            </p:cNvPr>
            <p:cNvSpPr txBox="1"/>
            <p:nvPr/>
          </p:nvSpPr>
          <p:spPr>
            <a:xfrm>
              <a:off x="3079313" y="2189786"/>
              <a:ext cx="5977601" cy="46995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000" b="1" dirty="0">
                  <a:solidFill>
                    <a:srgbClr val="555555"/>
                  </a:solidFill>
                  <a:cs typeface="+mn-ea"/>
                  <a:sym typeface="+mn-lt"/>
                </a:rPr>
                <a:t>整体架构     整体采用</a:t>
              </a:r>
              <a:r>
                <a:rPr lang="en-US" altLang="zh-CN" sz="2000" b="1" dirty="0">
                  <a:solidFill>
                    <a:srgbClr val="555555"/>
                  </a:solidFill>
                  <a:cs typeface="+mn-ea"/>
                  <a:sym typeface="+mn-lt"/>
                </a:rPr>
                <a:t>B/S</a:t>
              </a:r>
              <a:r>
                <a:rPr lang="zh-CN" altLang="en-US" sz="2000" b="1" dirty="0">
                  <a:solidFill>
                    <a:srgbClr val="555555"/>
                  </a:solidFill>
                  <a:cs typeface="+mn-ea"/>
                  <a:sym typeface="+mn-lt"/>
                </a:rPr>
                <a:t>架构。     </a:t>
              </a:r>
            </a:p>
          </p:txBody>
        </p:sp>
        <p:sp>
          <p:nvSpPr>
            <p:cNvPr id="32" name="椭圆 31">
              <a:extLst>
                <a:ext uri="{FF2B5EF4-FFF2-40B4-BE49-F238E27FC236}">
                  <a16:creationId xmlns:a16="http://schemas.microsoft.com/office/drawing/2014/main" id="{FEBC16AF-837B-486A-BEA7-79AC636ECBB6}"/>
                </a:ext>
              </a:extLst>
            </p:cNvPr>
            <p:cNvSpPr/>
            <p:nvPr/>
          </p:nvSpPr>
          <p:spPr>
            <a:xfrm>
              <a:off x="1310461" y="2042235"/>
              <a:ext cx="1292941" cy="766752"/>
            </a:xfrm>
            <a:prstGeom prst="ellipse">
              <a:avLst/>
            </a:prstGeom>
            <a:solidFill>
              <a:srgbClr val="344F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b="1" dirty="0">
                  <a:solidFill>
                    <a:schemeClr val="bg1">
                      <a:lumMod val="95000"/>
                    </a:schemeClr>
                  </a:solidFill>
                  <a:cs typeface="+mn-ea"/>
                  <a:sym typeface="+mn-lt"/>
                </a:rPr>
                <a:t>整体架构</a:t>
              </a:r>
            </a:p>
          </p:txBody>
        </p:sp>
      </p:grpSp>
      <p:sp>
        <p:nvSpPr>
          <p:cNvPr id="52" name="TextBox 42">
            <a:extLst>
              <a:ext uri="{FF2B5EF4-FFF2-40B4-BE49-F238E27FC236}">
                <a16:creationId xmlns:a16="http://schemas.microsoft.com/office/drawing/2014/main" id="{C744FDB5-A297-4774-A339-9BEDE506B9D4}"/>
              </a:ext>
            </a:extLst>
          </p:cNvPr>
          <p:cNvSpPr txBox="1"/>
          <p:nvPr/>
        </p:nvSpPr>
        <p:spPr>
          <a:xfrm>
            <a:off x="1311470" y="315858"/>
            <a:ext cx="3649369" cy="43088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t" anchorCtr="0" compatLnSpc="1">
            <a:spAutoFit/>
          </a:bodyPr>
          <a:lstStyle>
            <a:defPPr>
              <a:defRPr lang="zh-CN"/>
            </a:defPPr>
            <a:lvl1pPr marL="0" marR="0" lvl="0" indent="0" defTabSz="914400" eaLnBrk="1" latinLnBrk="0" hangingPunct="1">
              <a:lnSpc>
                <a:spcPct val="100000"/>
              </a:lnSpc>
              <a:buClrTx/>
              <a:buSzTx/>
              <a:buFontTx/>
              <a:buNone/>
              <a:defRPr kumimoji="0" sz="2800" b="1" i="0" u="none" strike="noStrike" cap="none" normalizeH="0" baseline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defRPr>
            </a:lvl1pPr>
          </a:lstStyle>
          <a:p>
            <a:r>
              <a:rPr lang="zh-CN" altLang="en-US" b="0" dirty="0">
                <a:solidFill>
                  <a:srgbClr val="444444"/>
                </a:solidFill>
                <a:latin typeface="+mn-lt"/>
                <a:ea typeface="+mn-ea"/>
                <a:cs typeface="+mn-ea"/>
                <a:sym typeface="+mn-lt"/>
              </a:rPr>
              <a:t>项目开发平台和工具</a:t>
            </a:r>
          </a:p>
        </p:txBody>
      </p: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80C2ADAC-0BE1-4486-9049-BC04046BFCEF}"/>
              </a:ext>
            </a:extLst>
          </p:cNvPr>
          <p:cNvGrpSpPr/>
          <p:nvPr/>
        </p:nvGrpSpPr>
        <p:grpSpPr>
          <a:xfrm>
            <a:off x="822131" y="5361674"/>
            <a:ext cx="9889412" cy="1182425"/>
            <a:chOff x="943429" y="1743479"/>
            <a:chExt cx="10309654" cy="1364343"/>
          </a:xfrm>
        </p:grpSpPr>
        <p:sp>
          <p:nvSpPr>
            <p:cNvPr id="54" name="圆角矩形 32">
              <a:extLst>
                <a:ext uri="{FF2B5EF4-FFF2-40B4-BE49-F238E27FC236}">
                  <a16:creationId xmlns:a16="http://schemas.microsoft.com/office/drawing/2014/main" id="{DD1A439C-21A8-4293-84B6-32980C1C708E}"/>
                </a:ext>
              </a:extLst>
            </p:cNvPr>
            <p:cNvSpPr/>
            <p:nvPr/>
          </p:nvSpPr>
          <p:spPr>
            <a:xfrm>
              <a:off x="943429" y="1743479"/>
              <a:ext cx="9844020" cy="1364343"/>
            </a:xfrm>
            <a:prstGeom prst="round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b="1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55" name="五边形 33">
              <a:extLst>
                <a:ext uri="{FF2B5EF4-FFF2-40B4-BE49-F238E27FC236}">
                  <a16:creationId xmlns:a16="http://schemas.microsoft.com/office/drawing/2014/main" id="{5AC5B297-436F-40C1-8CDB-2EF2647B0086}"/>
                </a:ext>
              </a:extLst>
            </p:cNvPr>
            <p:cNvSpPr/>
            <p:nvPr/>
          </p:nvSpPr>
          <p:spPr>
            <a:xfrm>
              <a:off x="9830683" y="2052632"/>
              <a:ext cx="1422400" cy="746036"/>
            </a:xfrm>
            <a:prstGeom prst="homePlate">
              <a:avLst>
                <a:gd name="adj" fmla="val 31490"/>
              </a:avLst>
            </a:prstGeom>
            <a:solidFill>
              <a:srgbClr val="344F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144000" rIns="216000" bIns="108000" rtlCol="0" anchor="ctr"/>
            <a:lstStyle/>
            <a:p>
              <a:pPr algn="ctr"/>
              <a:r>
                <a:rPr lang="en-US" altLang="zh-CN" sz="4400" b="1" dirty="0">
                  <a:solidFill>
                    <a:schemeClr val="bg1"/>
                  </a:solidFill>
                  <a:cs typeface="+mn-ea"/>
                  <a:sym typeface="+mn-lt"/>
                </a:rPr>
                <a:t>04</a:t>
              </a:r>
              <a:endParaRPr lang="zh-CN" altLang="en-US" sz="44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56" name="TextBox 33">
              <a:extLst>
                <a:ext uri="{FF2B5EF4-FFF2-40B4-BE49-F238E27FC236}">
                  <a16:creationId xmlns:a16="http://schemas.microsoft.com/office/drawing/2014/main" id="{E509C5C4-3D87-41E7-8F3C-15DEF8CF3140}"/>
                </a:ext>
              </a:extLst>
            </p:cNvPr>
            <p:cNvSpPr txBox="1"/>
            <p:nvPr/>
          </p:nvSpPr>
          <p:spPr>
            <a:xfrm>
              <a:off x="3079313" y="2207759"/>
              <a:ext cx="5977601" cy="46995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000" b="1" dirty="0">
                  <a:solidFill>
                    <a:srgbClr val="555555"/>
                  </a:solidFill>
                  <a:cs typeface="+mn-ea"/>
                  <a:sym typeface="+mn-lt"/>
                </a:rPr>
                <a:t>使用</a:t>
              </a:r>
              <a:r>
                <a:rPr lang="en-US" altLang="zh-CN" sz="2000" b="1" dirty="0" err="1">
                  <a:solidFill>
                    <a:srgbClr val="555555"/>
                  </a:solidFill>
                  <a:cs typeface="+mn-ea"/>
                  <a:sym typeface="+mn-lt"/>
                </a:rPr>
                <a:t>mySQL</a:t>
              </a:r>
              <a:r>
                <a:rPr lang="zh-CN" altLang="en-US" sz="2000" b="1" dirty="0">
                  <a:solidFill>
                    <a:srgbClr val="555555"/>
                  </a:solidFill>
                  <a:cs typeface="+mn-ea"/>
                  <a:sym typeface="+mn-lt"/>
                </a:rPr>
                <a:t>建立数据库。</a:t>
              </a:r>
            </a:p>
          </p:txBody>
        </p:sp>
        <p:grpSp>
          <p:nvGrpSpPr>
            <p:cNvPr id="58" name="组合 57">
              <a:extLst>
                <a:ext uri="{FF2B5EF4-FFF2-40B4-BE49-F238E27FC236}">
                  <a16:creationId xmlns:a16="http://schemas.microsoft.com/office/drawing/2014/main" id="{F2566A3C-84EC-4A11-A464-4BD20A20613A}"/>
                </a:ext>
              </a:extLst>
            </p:cNvPr>
            <p:cNvGrpSpPr/>
            <p:nvPr/>
          </p:nvGrpSpPr>
          <p:grpSpPr>
            <a:xfrm>
              <a:off x="1682667" y="2126248"/>
              <a:ext cx="522298" cy="598804"/>
              <a:chOff x="2033588" y="4343400"/>
              <a:chExt cx="563563" cy="646113"/>
            </a:xfrm>
            <a:solidFill>
              <a:schemeClr val="bg1"/>
            </a:solidFill>
          </p:grpSpPr>
          <p:sp>
            <p:nvSpPr>
              <p:cNvPr id="59" name="Oval 316">
                <a:extLst>
                  <a:ext uri="{FF2B5EF4-FFF2-40B4-BE49-F238E27FC236}">
                    <a16:creationId xmlns:a16="http://schemas.microsoft.com/office/drawing/2014/main" id="{ED32E4C5-2298-42CB-A4DD-97DF063F10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6938" y="4343400"/>
                <a:ext cx="101600" cy="1238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000" b="1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60" name="Freeform 317">
                <a:extLst>
                  <a:ext uri="{FF2B5EF4-FFF2-40B4-BE49-F238E27FC236}">
                    <a16:creationId xmlns:a16="http://schemas.microsoft.com/office/drawing/2014/main" id="{14ADCFB0-1D2D-4A88-8DB1-8E7B37327B1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033588" y="4479925"/>
                <a:ext cx="361950" cy="509588"/>
              </a:xfrm>
              <a:custGeom>
                <a:avLst/>
                <a:gdLst>
                  <a:gd name="T0" fmla="*/ 206 w 207"/>
                  <a:gd name="T1" fmla="*/ 44 h 292"/>
                  <a:gd name="T2" fmla="*/ 205 w 207"/>
                  <a:gd name="T3" fmla="*/ 44 h 292"/>
                  <a:gd name="T4" fmla="*/ 195 w 207"/>
                  <a:gd name="T5" fmla="*/ 36 h 292"/>
                  <a:gd name="T6" fmla="*/ 154 w 207"/>
                  <a:gd name="T7" fmla="*/ 5 h 292"/>
                  <a:gd name="T8" fmla="*/ 144 w 207"/>
                  <a:gd name="T9" fmla="*/ 2 h 292"/>
                  <a:gd name="T10" fmla="*/ 129 w 207"/>
                  <a:gd name="T11" fmla="*/ 1 h 292"/>
                  <a:gd name="T12" fmla="*/ 127 w 207"/>
                  <a:gd name="T13" fmla="*/ 19 h 292"/>
                  <a:gd name="T14" fmla="*/ 115 w 207"/>
                  <a:gd name="T15" fmla="*/ 72 h 292"/>
                  <a:gd name="T16" fmla="*/ 115 w 207"/>
                  <a:gd name="T17" fmla="*/ 12 h 292"/>
                  <a:gd name="T18" fmla="*/ 99 w 207"/>
                  <a:gd name="T19" fmla="*/ 0 h 292"/>
                  <a:gd name="T20" fmla="*/ 99 w 207"/>
                  <a:gd name="T21" fmla="*/ 15 h 292"/>
                  <a:gd name="T22" fmla="*/ 77 w 207"/>
                  <a:gd name="T23" fmla="*/ 30 h 292"/>
                  <a:gd name="T24" fmla="*/ 69 w 207"/>
                  <a:gd name="T25" fmla="*/ 11 h 292"/>
                  <a:gd name="T26" fmla="*/ 81 w 207"/>
                  <a:gd name="T27" fmla="*/ 0 h 292"/>
                  <a:gd name="T28" fmla="*/ 66 w 207"/>
                  <a:gd name="T29" fmla="*/ 2 h 292"/>
                  <a:gd name="T30" fmla="*/ 5 w 207"/>
                  <a:gd name="T31" fmla="*/ 60 h 292"/>
                  <a:gd name="T32" fmla="*/ 5 w 207"/>
                  <a:gd name="T33" fmla="*/ 61 h 292"/>
                  <a:gd name="T34" fmla="*/ 2 w 207"/>
                  <a:gd name="T35" fmla="*/ 81 h 292"/>
                  <a:gd name="T36" fmla="*/ 3 w 207"/>
                  <a:gd name="T37" fmla="*/ 82 h 292"/>
                  <a:gd name="T38" fmla="*/ 4 w 207"/>
                  <a:gd name="T39" fmla="*/ 85 h 292"/>
                  <a:gd name="T40" fmla="*/ 10 w 207"/>
                  <a:gd name="T41" fmla="*/ 97 h 292"/>
                  <a:gd name="T42" fmla="*/ 34 w 207"/>
                  <a:gd name="T43" fmla="*/ 144 h 292"/>
                  <a:gd name="T44" fmla="*/ 56 w 207"/>
                  <a:gd name="T45" fmla="*/ 153 h 292"/>
                  <a:gd name="T46" fmla="*/ 60 w 207"/>
                  <a:gd name="T47" fmla="*/ 154 h 292"/>
                  <a:gd name="T48" fmla="*/ 103 w 207"/>
                  <a:gd name="T49" fmla="*/ 292 h 292"/>
                  <a:gd name="T50" fmla="*/ 96 w 207"/>
                  <a:gd name="T51" fmla="*/ 188 h 292"/>
                  <a:gd name="T52" fmla="*/ 153 w 207"/>
                  <a:gd name="T53" fmla="*/ 56 h 292"/>
                  <a:gd name="T54" fmla="*/ 160 w 207"/>
                  <a:gd name="T55" fmla="*/ 53 h 292"/>
                  <a:gd name="T56" fmla="*/ 129 w 207"/>
                  <a:gd name="T57" fmla="*/ 76 h 292"/>
                  <a:gd name="T58" fmla="*/ 153 w 207"/>
                  <a:gd name="T59" fmla="*/ 56 h 292"/>
                  <a:gd name="T60" fmla="*/ 52 w 207"/>
                  <a:gd name="T61" fmla="*/ 94 h 292"/>
                  <a:gd name="T62" fmla="*/ 41 w 207"/>
                  <a:gd name="T63" fmla="*/ 74 h 292"/>
                  <a:gd name="T64" fmla="*/ 57 w 207"/>
                  <a:gd name="T65" fmla="*/ 102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07" h="292">
                    <a:moveTo>
                      <a:pt x="205" y="71"/>
                    </a:moveTo>
                    <a:cubicBezTo>
                      <a:pt x="206" y="59"/>
                      <a:pt x="207" y="41"/>
                      <a:pt x="206" y="44"/>
                    </a:cubicBezTo>
                    <a:cubicBezTo>
                      <a:pt x="206" y="44"/>
                      <a:pt x="206" y="44"/>
                      <a:pt x="206" y="44"/>
                    </a:cubicBezTo>
                    <a:cubicBezTo>
                      <a:pt x="205" y="44"/>
                      <a:pt x="205" y="44"/>
                      <a:pt x="205" y="44"/>
                    </a:cubicBezTo>
                    <a:cubicBezTo>
                      <a:pt x="202" y="41"/>
                      <a:pt x="202" y="41"/>
                      <a:pt x="202" y="41"/>
                    </a:cubicBezTo>
                    <a:cubicBezTo>
                      <a:pt x="195" y="36"/>
                      <a:pt x="195" y="36"/>
                      <a:pt x="195" y="36"/>
                    </a:cubicBezTo>
                    <a:cubicBezTo>
                      <a:pt x="181" y="26"/>
                      <a:pt x="181" y="26"/>
                      <a:pt x="181" y="26"/>
                    </a:cubicBezTo>
                    <a:cubicBezTo>
                      <a:pt x="154" y="5"/>
                      <a:pt x="154" y="5"/>
                      <a:pt x="154" y="5"/>
                    </a:cubicBezTo>
                    <a:cubicBezTo>
                      <a:pt x="151" y="3"/>
                      <a:pt x="147" y="2"/>
                      <a:pt x="144" y="2"/>
                    </a:cubicBezTo>
                    <a:cubicBezTo>
                      <a:pt x="144" y="2"/>
                      <a:pt x="144" y="2"/>
                      <a:pt x="144" y="2"/>
                    </a:cubicBezTo>
                    <a:cubicBezTo>
                      <a:pt x="139" y="1"/>
                      <a:pt x="134" y="1"/>
                      <a:pt x="129" y="0"/>
                    </a:cubicBezTo>
                    <a:cubicBezTo>
                      <a:pt x="129" y="1"/>
                      <a:pt x="129" y="1"/>
                      <a:pt x="129" y="1"/>
                    </a:cubicBezTo>
                    <a:cubicBezTo>
                      <a:pt x="142" y="11"/>
                      <a:pt x="142" y="11"/>
                      <a:pt x="142" y="11"/>
                    </a:cubicBezTo>
                    <a:cubicBezTo>
                      <a:pt x="127" y="19"/>
                      <a:pt x="127" y="19"/>
                      <a:pt x="127" y="19"/>
                    </a:cubicBezTo>
                    <a:cubicBezTo>
                      <a:pt x="134" y="30"/>
                      <a:pt x="134" y="30"/>
                      <a:pt x="134" y="30"/>
                    </a:cubicBezTo>
                    <a:cubicBezTo>
                      <a:pt x="115" y="72"/>
                      <a:pt x="115" y="72"/>
                      <a:pt x="115" y="72"/>
                    </a:cubicBezTo>
                    <a:cubicBezTo>
                      <a:pt x="112" y="15"/>
                      <a:pt x="112" y="15"/>
                      <a:pt x="112" y="15"/>
                    </a:cubicBezTo>
                    <a:cubicBezTo>
                      <a:pt x="115" y="12"/>
                      <a:pt x="115" y="12"/>
                      <a:pt x="115" y="12"/>
                    </a:cubicBezTo>
                    <a:cubicBezTo>
                      <a:pt x="111" y="0"/>
                      <a:pt x="111" y="0"/>
                      <a:pt x="111" y="0"/>
                    </a:cubicBezTo>
                    <a:cubicBezTo>
                      <a:pt x="99" y="0"/>
                      <a:pt x="99" y="0"/>
                      <a:pt x="99" y="0"/>
                    </a:cubicBezTo>
                    <a:cubicBezTo>
                      <a:pt x="96" y="12"/>
                      <a:pt x="96" y="12"/>
                      <a:pt x="96" y="12"/>
                    </a:cubicBezTo>
                    <a:cubicBezTo>
                      <a:pt x="99" y="15"/>
                      <a:pt x="99" y="15"/>
                      <a:pt x="99" y="15"/>
                    </a:cubicBezTo>
                    <a:cubicBezTo>
                      <a:pt x="96" y="72"/>
                      <a:pt x="96" y="72"/>
                      <a:pt x="96" y="72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84" y="19"/>
                      <a:pt x="84" y="19"/>
                      <a:pt x="84" y="19"/>
                    </a:cubicBezTo>
                    <a:cubicBezTo>
                      <a:pt x="69" y="11"/>
                      <a:pt x="69" y="11"/>
                      <a:pt x="69" y="11"/>
                    </a:cubicBezTo>
                    <a:cubicBezTo>
                      <a:pt x="81" y="1"/>
                      <a:pt x="81" y="1"/>
                      <a:pt x="81" y="1"/>
                    </a:cubicBezTo>
                    <a:cubicBezTo>
                      <a:pt x="81" y="0"/>
                      <a:pt x="81" y="0"/>
                      <a:pt x="81" y="0"/>
                    </a:cubicBezTo>
                    <a:cubicBezTo>
                      <a:pt x="76" y="1"/>
                      <a:pt x="72" y="1"/>
                      <a:pt x="67" y="2"/>
                    </a:cubicBezTo>
                    <a:cubicBezTo>
                      <a:pt x="67" y="2"/>
                      <a:pt x="66" y="2"/>
                      <a:pt x="66" y="2"/>
                    </a:cubicBezTo>
                    <a:cubicBezTo>
                      <a:pt x="61" y="2"/>
                      <a:pt x="57" y="4"/>
                      <a:pt x="53" y="8"/>
                    </a:cubicBezTo>
                    <a:cubicBezTo>
                      <a:pt x="5" y="60"/>
                      <a:pt x="5" y="60"/>
                      <a:pt x="5" y="60"/>
                    </a:cubicBezTo>
                    <a:cubicBezTo>
                      <a:pt x="5" y="61"/>
                      <a:pt x="5" y="61"/>
                      <a:pt x="5" y="61"/>
                    </a:cubicBezTo>
                    <a:cubicBezTo>
                      <a:pt x="5" y="61"/>
                      <a:pt x="5" y="61"/>
                      <a:pt x="5" y="61"/>
                    </a:cubicBezTo>
                    <a:cubicBezTo>
                      <a:pt x="0" y="102"/>
                      <a:pt x="3" y="72"/>
                      <a:pt x="2" y="81"/>
                    </a:cubicBezTo>
                    <a:cubicBezTo>
                      <a:pt x="2" y="81"/>
                      <a:pt x="2" y="81"/>
                      <a:pt x="2" y="81"/>
                    </a:cubicBezTo>
                    <a:cubicBezTo>
                      <a:pt x="2" y="82"/>
                      <a:pt x="2" y="82"/>
                      <a:pt x="2" y="82"/>
                    </a:cubicBezTo>
                    <a:cubicBezTo>
                      <a:pt x="3" y="82"/>
                      <a:pt x="3" y="82"/>
                      <a:pt x="3" y="82"/>
                    </a:cubicBezTo>
                    <a:cubicBezTo>
                      <a:pt x="3" y="83"/>
                      <a:pt x="3" y="83"/>
                      <a:pt x="3" y="83"/>
                    </a:cubicBezTo>
                    <a:cubicBezTo>
                      <a:pt x="4" y="85"/>
                      <a:pt x="4" y="85"/>
                      <a:pt x="4" y="85"/>
                    </a:cubicBezTo>
                    <a:cubicBezTo>
                      <a:pt x="6" y="89"/>
                      <a:pt x="6" y="89"/>
                      <a:pt x="6" y="89"/>
                    </a:cubicBezTo>
                    <a:cubicBezTo>
                      <a:pt x="10" y="97"/>
                      <a:pt x="10" y="97"/>
                      <a:pt x="10" y="97"/>
                    </a:cubicBezTo>
                    <a:cubicBezTo>
                      <a:pt x="18" y="113"/>
                      <a:pt x="18" y="113"/>
                      <a:pt x="18" y="113"/>
                    </a:cubicBezTo>
                    <a:cubicBezTo>
                      <a:pt x="34" y="144"/>
                      <a:pt x="34" y="144"/>
                      <a:pt x="34" y="144"/>
                    </a:cubicBezTo>
                    <a:cubicBezTo>
                      <a:pt x="42" y="141"/>
                      <a:pt x="49" y="137"/>
                      <a:pt x="56" y="133"/>
                    </a:cubicBezTo>
                    <a:cubicBezTo>
                      <a:pt x="56" y="140"/>
                      <a:pt x="56" y="146"/>
                      <a:pt x="56" y="153"/>
                    </a:cubicBezTo>
                    <a:cubicBezTo>
                      <a:pt x="56" y="153"/>
                      <a:pt x="56" y="154"/>
                      <a:pt x="56" y="154"/>
                    </a:cubicBezTo>
                    <a:cubicBezTo>
                      <a:pt x="57" y="154"/>
                      <a:pt x="58" y="154"/>
                      <a:pt x="60" y="154"/>
                    </a:cubicBezTo>
                    <a:cubicBezTo>
                      <a:pt x="64" y="292"/>
                      <a:pt x="64" y="292"/>
                      <a:pt x="64" y="292"/>
                    </a:cubicBezTo>
                    <a:cubicBezTo>
                      <a:pt x="103" y="292"/>
                      <a:pt x="103" y="292"/>
                      <a:pt x="103" y="292"/>
                    </a:cubicBezTo>
                    <a:cubicBezTo>
                      <a:pt x="104" y="275"/>
                      <a:pt x="104" y="252"/>
                      <a:pt x="104" y="230"/>
                    </a:cubicBezTo>
                    <a:cubicBezTo>
                      <a:pt x="99" y="217"/>
                      <a:pt x="96" y="202"/>
                      <a:pt x="96" y="188"/>
                    </a:cubicBezTo>
                    <a:cubicBezTo>
                      <a:pt x="96" y="126"/>
                      <a:pt x="144" y="75"/>
                      <a:pt x="205" y="71"/>
                    </a:cubicBezTo>
                    <a:close/>
                    <a:moveTo>
                      <a:pt x="153" y="56"/>
                    </a:moveTo>
                    <a:cubicBezTo>
                      <a:pt x="152" y="53"/>
                      <a:pt x="152" y="50"/>
                      <a:pt x="152" y="47"/>
                    </a:cubicBezTo>
                    <a:cubicBezTo>
                      <a:pt x="160" y="53"/>
                      <a:pt x="160" y="53"/>
                      <a:pt x="160" y="53"/>
                    </a:cubicBezTo>
                    <a:cubicBezTo>
                      <a:pt x="164" y="56"/>
                      <a:pt x="164" y="56"/>
                      <a:pt x="164" y="56"/>
                    </a:cubicBezTo>
                    <a:cubicBezTo>
                      <a:pt x="129" y="76"/>
                      <a:pt x="129" y="76"/>
                      <a:pt x="129" y="76"/>
                    </a:cubicBezTo>
                    <a:cubicBezTo>
                      <a:pt x="126" y="72"/>
                      <a:pt x="126" y="72"/>
                      <a:pt x="126" y="72"/>
                    </a:cubicBezTo>
                    <a:lnTo>
                      <a:pt x="153" y="56"/>
                    </a:lnTo>
                    <a:close/>
                    <a:moveTo>
                      <a:pt x="57" y="102"/>
                    </a:moveTo>
                    <a:cubicBezTo>
                      <a:pt x="52" y="94"/>
                      <a:pt x="52" y="94"/>
                      <a:pt x="52" y="94"/>
                    </a:cubicBezTo>
                    <a:cubicBezTo>
                      <a:pt x="43" y="79"/>
                      <a:pt x="43" y="79"/>
                      <a:pt x="43" y="79"/>
                    </a:cubicBezTo>
                    <a:cubicBezTo>
                      <a:pt x="41" y="74"/>
                      <a:pt x="41" y="74"/>
                      <a:pt x="41" y="74"/>
                    </a:cubicBezTo>
                    <a:cubicBezTo>
                      <a:pt x="58" y="53"/>
                      <a:pt x="58" y="53"/>
                      <a:pt x="58" y="53"/>
                    </a:cubicBezTo>
                    <a:cubicBezTo>
                      <a:pt x="58" y="70"/>
                      <a:pt x="57" y="86"/>
                      <a:pt x="57" y="10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61" name="Freeform 318">
                <a:extLst>
                  <a:ext uri="{FF2B5EF4-FFF2-40B4-BE49-F238E27FC236}">
                    <a16:creationId xmlns:a16="http://schemas.microsoft.com/office/drawing/2014/main" id="{B6218EA4-2971-4EBE-AEA7-DB63E50261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27263" y="4903788"/>
                <a:ext cx="71438" cy="85725"/>
              </a:xfrm>
              <a:custGeom>
                <a:avLst/>
                <a:gdLst>
                  <a:gd name="T0" fmla="*/ 0 w 41"/>
                  <a:gd name="T1" fmla="*/ 0 h 49"/>
                  <a:gd name="T2" fmla="*/ 1 w 41"/>
                  <a:gd name="T3" fmla="*/ 49 h 49"/>
                  <a:gd name="T4" fmla="*/ 41 w 41"/>
                  <a:gd name="T5" fmla="*/ 49 h 49"/>
                  <a:gd name="T6" fmla="*/ 41 w 41"/>
                  <a:gd name="T7" fmla="*/ 44 h 49"/>
                  <a:gd name="T8" fmla="*/ 0 w 41"/>
                  <a:gd name="T9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" h="49">
                    <a:moveTo>
                      <a:pt x="0" y="0"/>
                    </a:moveTo>
                    <a:cubicBezTo>
                      <a:pt x="1" y="49"/>
                      <a:pt x="1" y="49"/>
                      <a:pt x="1" y="49"/>
                    </a:cubicBezTo>
                    <a:cubicBezTo>
                      <a:pt x="41" y="49"/>
                      <a:pt x="41" y="49"/>
                      <a:pt x="41" y="49"/>
                    </a:cubicBezTo>
                    <a:cubicBezTo>
                      <a:pt x="41" y="47"/>
                      <a:pt x="41" y="45"/>
                      <a:pt x="41" y="44"/>
                    </a:cubicBezTo>
                    <a:cubicBezTo>
                      <a:pt x="24" y="33"/>
                      <a:pt x="10" y="18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000" b="1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62" name="Freeform 319">
                <a:extLst>
                  <a:ext uri="{FF2B5EF4-FFF2-40B4-BE49-F238E27FC236}">
                    <a16:creationId xmlns:a16="http://schemas.microsoft.com/office/drawing/2014/main" id="{152EE105-1F74-42D1-95E3-4AE40A6AE9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87600" y="4616450"/>
                <a:ext cx="61913" cy="47625"/>
              </a:xfrm>
              <a:custGeom>
                <a:avLst/>
                <a:gdLst>
                  <a:gd name="T0" fmla="*/ 34 w 39"/>
                  <a:gd name="T1" fmla="*/ 0 h 30"/>
                  <a:gd name="T2" fmla="*/ 28 w 39"/>
                  <a:gd name="T3" fmla="*/ 0 h 30"/>
                  <a:gd name="T4" fmla="*/ 12 w 39"/>
                  <a:gd name="T5" fmla="*/ 0 h 30"/>
                  <a:gd name="T6" fmla="*/ 5 w 39"/>
                  <a:gd name="T7" fmla="*/ 0 h 30"/>
                  <a:gd name="T8" fmla="*/ 0 w 39"/>
                  <a:gd name="T9" fmla="*/ 30 h 30"/>
                  <a:gd name="T10" fmla="*/ 12 w 39"/>
                  <a:gd name="T11" fmla="*/ 30 h 30"/>
                  <a:gd name="T12" fmla="*/ 28 w 39"/>
                  <a:gd name="T13" fmla="*/ 30 h 30"/>
                  <a:gd name="T14" fmla="*/ 39 w 39"/>
                  <a:gd name="T15" fmla="*/ 30 h 30"/>
                  <a:gd name="T16" fmla="*/ 34 w 39"/>
                  <a:gd name="T17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9" h="30">
                    <a:moveTo>
                      <a:pt x="34" y="0"/>
                    </a:moveTo>
                    <a:lnTo>
                      <a:pt x="28" y="0"/>
                    </a:lnTo>
                    <a:lnTo>
                      <a:pt x="12" y="0"/>
                    </a:lnTo>
                    <a:lnTo>
                      <a:pt x="5" y="0"/>
                    </a:lnTo>
                    <a:lnTo>
                      <a:pt x="0" y="30"/>
                    </a:lnTo>
                    <a:lnTo>
                      <a:pt x="12" y="30"/>
                    </a:lnTo>
                    <a:lnTo>
                      <a:pt x="28" y="30"/>
                    </a:lnTo>
                    <a:lnTo>
                      <a:pt x="39" y="30"/>
                    </a:lnTo>
                    <a:lnTo>
                      <a:pt x="3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000" b="1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63" name="Freeform 320">
                <a:extLst>
                  <a:ext uri="{FF2B5EF4-FFF2-40B4-BE49-F238E27FC236}">
                    <a16:creationId xmlns:a16="http://schemas.microsoft.com/office/drawing/2014/main" id="{FA7DEBDB-5341-4B9E-A6F1-7D6FB0C33B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05050" y="4625975"/>
                <a:ext cx="69850" cy="69850"/>
              </a:xfrm>
              <a:custGeom>
                <a:avLst/>
                <a:gdLst>
                  <a:gd name="T0" fmla="*/ 24 w 44"/>
                  <a:gd name="T1" fmla="*/ 0 h 44"/>
                  <a:gd name="T2" fmla="*/ 19 w 44"/>
                  <a:gd name="T3" fmla="*/ 4 h 44"/>
                  <a:gd name="T4" fmla="*/ 6 w 44"/>
                  <a:gd name="T5" fmla="*/ 11 h 44"/>
                  <a:gd name="T6" fmla="*/ 0 w 44"/>
                  <a:gd name="T7" fmla="*/ 15 h 44"/>
                  <a:gd name="T8" fmla="*/ 11 w 44"/>
                  <a:gd name="T9" fmla="*/ 44 h 44"/>
                  <a:gd name="T10" fmla="*/ 21 w 44"/>
                  <a:gd name="T11" fmla="*/ 38 h 44"/>
                  <a:gd name="T12" fmla="*/ 34 w 44"/>
                  <a:gd name="T13" fmla="*/ 30 h 44"/>
                  <a:gd name="T14" fmla="*/ 44 w 44"/>
                  <a:gd name="T15" fmla="*/ 24 h 44"/>
                  <a:gd name="T16" fmla="*/ 24 w 44"/>
                  <a:gd name="T17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4">
                    <a:moveTo>
                      <a:pt x="24" y="0"/>
                    </a:moveTo>
                    <a:lnTo>
                      <a:pt x="19" y="4"/>
                    </a:lnTo>
                    <a:lnTo>
                      <a:pt x="6" y="11"/>
                    </a:lnTo>
                    <a:lnTo>
                      <a:pt x="0" y="15"/>
                    </a:lnTo>
                    <a:lnTo>
                      <a:pt x="11" y="44"/>
                    </a:lnTo>
                    <a:lnTo>
                      <a:pt x="21" y="38"/>
                    </a:lnTo>
                    <a:lnTo>
                      <a:pt x="34" y="30"/>
                    </a:lnTo>
                    <a:lnTo>
                      <a:pt x="44" y="24"/>
                    </a:lnTo>
                    <a:lnTo>
                      <a:pt x="2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000" b="1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64" name="Freeform 321">
                <a:extLst>
                  <a:ext uri="{FF2B5EF4-FFF2-40B4-BE49-F238E27FC236}">
                    <a16:creationId xmlns:a16="http://schemas.microsoft.com/office/drawing/2014/main" id="{193C0D0F-7440-4035-BF52-3146D06377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43138" y="4684713"/>
                <a:ext cx="68263" cy="69850"/>
              </a:xfrm>
              <a:custGeom>
                <a:avLst/>
                <a:gdLst>
                  <a:gd name="T0" fmla="*/ 14 w 43"/>
                  <a:gd name="T1" fmla="*/ 0 h 44"/>
                  <a:gd name="T2" fmla="*/ 11 w 43"/>
                  <a:gd name="T3" fmla="*/ 5 h 44"/>
                  <a:gd name="T4" fmla="*/ 3 w 43"/>
                  <a:gd name="T5" fmla="*/ 18 h 44"/>
                  <a:gd name="T6" fmla="*/ 0 w 43"/>
                  <a:gd name="T7" fmla="*/ 25 h 44"/>
                  <a:gd name="T8" fmla="*/ 24 w 43"/>
                  <a:gd name="T9" fmla="*/ 44 h 44"/>
                  <a:gd name="T10" fmla="*/ 29 w 43"/>
                  <a:gd name="T11" fmla="*/ 34 h 44"/>
                  <a:gd name="T12" fmla="*/ 37 w 43"/>
                  <a:gd name="T13" fmla="*/ 21 h 44"/>
                  <a:gd name="T14" fmla="*/ 43 w 43"/>
                  <a:gd name="T15" fmla="*/ 11 h 44"/>
                  <a:gd name="T16" fmla="*/ 14 w 43"/>
                  <a:gd name="T17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44">
                    <a:moveTo>
                      <a:pt x="14" y="0"/>
                    </a:moveTo>
                    <a:lnTo>
                      <a:pt x="11" y="5"/>
                    </a:lnTo>
                    <a:lnTo>
                      <a:pt x="3" y="18"/>
                    </a:lnTo>
                    <a:lnTo>
                      <a:pt x="0" y="25"/>
                    </a:lnTo>
                    <a:lnTo>
                      <a:pt x="24" y="44"/>
                    </a:lnTo>
                    <a:lnTo>
                      <a:pt x="29" y="34"/>
                    </a:lnTo>
                    <a:lnTo>
                      <a:pt x="37" y="21"/>
                    </a:lnTo>
                    <a:lnTo>
                      <a:pt x="43" y="11"/>
                    </a:lnTo>
                    <a:lnTo>
                      <a:pt x="1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000" b="1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65" name="Freeform 322">
                <a:extLst>
                  <a:ext uri="{FF2B5EF4-FFF2-40B4-BE49-F238E27FC236}">
                    <a16:creationId xmlns:a16="http://schemas.microsoft.com/office/drawing/2014/main" id="{86CBF54B-F196-4403-8392-2868AB66A5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25675" y="4764088"/>
                <a:ext cx="47625" cy="61913"/>
              </a:xfrm>
              <a:custGeom>
                <a:avLst/>
                <a:gdLst>
                  <a:gd name="T0" fmla="*/ 0 w 30"/>
                  <a:gd name="T1" fmla="*/ 6 h 39"/>
                  <a:gd name="T2" fmla="*/ 0 w 30"/>
                  <a:gd name="T3" fmla="*/ 12 h 39"/>
                  <a:gd name="T4" fmla="*/ 0 w 30"/>
                  <a:gd name="T5" fmla="*/ 28 h 39"/>
                  <a:gd name="T6" fmla="*/ 0 w 30"/>
                  <a:gd name="T7" fmla="*/ 34 h 39"/>
                  <a:gd name="T8" fmla="*/ 30 w 30"/>
                  <a:gd name="T9" fmla="*/ 39 h 39"/>
                  <a:gd name="T10" fmla="*/ 30 w 30"/>
                  <a:gd name="T11" fmla="*/ 28 h 39"/>
                  <a:gd name="T12" fmla="*/ 30 w 30"/>
                  <a:gd name="T13" fmla="*/ 12 h 39"/>
                  <a:gd name="T14" fmla="*/ 30 w 30"/>
                  <a:gd name="T15" fmla="*/ 0 h 39"/>
                  <a:gd name="T16" fmla="*/ 0 w 30"/>
                  <a:gd name="T17" fmla="*/ 6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" h="39">
                    <a:moveTo>
                      <a:pt x="0" y="6"/>
                    </a:moveTo>
                    <a:lnTo>
                      <a:pt x="0" y="12"/>
                    </a:lnTo>
                    <a:lnTo>
                      <a:pt x="0" y="28"/>
                    </a:lnTo>
                    <a:lnTo>
                      <a:pt x="0" y="34"/>
                    </a:lnTo>
                    <a:lnTo>
                      <a:pt x="30" y="39"/>
                    </a:lnTo>
                    <a:lnTo>
                      <a:pt x="30" y="28"/>
                    </a:lnTo>
                    <a:lnTo>
                      <a:pt x="30" y="12"/>
                    </a:lnTo>
                    <a:lnTo>
                      <a:pt x="30" y="0"/>
                    </a:lnTo>
                    <a:lnTo>
                      <a:pt x="0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000" b="1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66" name="Freeform 323">
                <a:extLst>
                  <a:ext uri="{FF2B5EF4-FFF2-40B4-BE49-F238E27FC236}">
                    <a16:creationId xmlns:a16="http://schemas.microsoft.com/office/drawing/2014/main" id="{05195D7E-0C1C-47AA-A548-FA0E184DA7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35200" y="4840288"/>
                <a:ext cx="68263" cy="69850"/>
              </a:xfrm>
              <a:custGeom>
                <a:avLst/>
                <a:gdLst>
                  <a:gd name="T0" fmla="*/ 0 w 43"/>
                  <a:gd name="T1" fmla="*/ 18 h 44"/>
                  <a:gd name="T2" fmla="*/ 3 w 43"/>
                  <a:gd name="T3" fmla="*/ 24 h 44"/>
                  <a:gd name="T4" fmla="*/ 11 w 43"/>
                  <a:gd name="T5" fmla="*/ 38 h 44"/>
                  <a:gd name="T6" fmla="*/ 14 w 43"/>
                  <a:gd name="T7" fmla="*/ 44 h 44"/>
                  <a:gd name="T8" fmla="*/ 43 w 43"/>
                  <a:gd name="T9" fmla="*/ 33 h 44"/>
                  <a:gd name="T10" fmla="*/ 38 w 43"/>
                  <a:gd name="T11" fmla="*/ 23 h 44"/>
                  <a:gd name="T12" fmla="*/ 30 w 43"/>
                  <a:gd name="T13" fmla="*/ 10 h 44"/>
                  <a:gd name="T14" fmla="*/ 24 w 43"/>
                  <a:gd name="T15" fmla="*/ 0 h 44"/>
                  <a:gd name="T16" fmla="*/ 0 w 43"/>
                  <a:gd name="T17" fmla="*/ 18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44">
                    <a:moveTo>
                      <a:pt x="0" y="18"/>
                    </a:moveTo>
                    <a:lnTo>
                      <a:pt x="3" y="24"/>
                    </a:lnTo>
                    <a:lnTo>
                      <a:pt x="11" y="38"/>
                    </a:lnTo>
                    <a:lnTo>
                      <a:pt x="14" y="44"/>
                    </a:lnTo>
                    <a:lnTo>
                      <a:pt x="43" y="33"/>
                    </a:lnTo>
                    <a:lnTo>
                      <a:pt x="38" y="23"/>
                    </a:lnTo>
                    <a:lnTo>
                      <a:pt x="30" y="10"/>
                    </a:lnTo>
                    <a:lnTo>
                      <a:pt x="24" y="0"/>
                    </a:lnTo>
                    <a:lnTo>
                      <a:pt x="0" y="1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000" b="1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67" name="Freeform 324">
                <a:extLst>
                  <a:ext uri="{FF2B5EF4-FFF2-40B4-BE49-F238E27FC236}">
                    <a16:creationId xmlns:a16="http://schemas.microsoft.com/office/drawing/2014/main" id="{DAD31C79-8768-4046-BB61-52E54AA80F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90763" y="4903788"/>
                <a:ext cx="73025" cy="68263"/>
              </a:xfrm>
              <a:custGeom>
                <a:avLst/>
                <a:gdLst>
                  <a:gd name="T0" fmla="*/ 0 w 46"/>
                  <a:gd name="T1" fmla="*/ 29 h 43"/>
                  <a:gd name="T2" fmla="*/ 6 w 46"/>
                  <a:gd name="T3" fmla="*/ 32 h 43"/>
                  <a:gd name="T4" fmla="*/ 20 w 46"/>
                  <a:gd name="T5" fmla="*/ 40 h 43"/>
                  <a:gd name="T6" fmla="*/ 26 w 46"/>
                  <a:gd name="T7" fmla="*/ 43 h 43"/>
                  <a:gd name="T8" fmla="*/ 46 w 46"/>
                  <a:gd name="T9" fmla="*/ 19 h 43"/>
                  <a:gd name="T10" fmla="*/ 36 w 46"/>
                  <a:gd name="T11" fmla="*/ 14 h 43"/>
                  <a:gd name="T12" fmla="*/ 21 w 46"/>
                  <a:gd name="T13" fmla="*/ 6 h 43"/>
                  <a:gd name="T14" fmla="*/ 13 w 46"/>
                  <a:gd name="T15" fmla="*/ 0 h 43"/>
                  <a:gd name="T16" fmla="*/ 0 w 46"/>
                  <a:gd name="T17" fmla="*/ 29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6" h="43">
                    <a:moveTo>
                      <a:pt x="0" y="29"/>
                    </a:moveTo>
                    <a:lnTo>
                      <a:pt x="6" y="32"/>
                    </a:lnTo>
                    <a:lnTo>
                      <a:pt x="20" y="40"/>
                    </a:lnTo>
                    <a:lnTo>
                      <a:pt x="26" y="43"/>
                    </a:lnTo>
                    <a:lnTo>
                      <a:pt x="46" y="19"/>
                    </a:lnTo>
                    <a:lnTo>
                      <a:pt x="36" y="14"/>
                    </a:lnTo>
                    <a:lnTo>
                      <a:pt x="21" y="6"/>
                    </a:lnTo>
                    <a:lnTo>
                      <a:pt x="13" y="0"/>
                    </a:lnTo>
                    <a:lnTo>
                      <a:pt x="0" y="2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000" b="1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68" name="Freeform 325">
                <a:extLst>
                  <a:ext uri="{FF2B5EF4-FFF2-40B4-BE49-F238E27FC236}">
                    <a16:creationId xmlns:a16="http://schemas.microsoft.com/office/drawing/2014/main" id="{CE2B3CED-93E1-433E-82A1-8CEE1E80C6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73313" y="4941888"/>
                <a:ext cx="61913" cy="47625"/>
              </a:xfrm>
              <a:custGeom>
                <a:avLst/>
                <a:gdLst>
                  <a:gd name="T0" fmla="*/ 5 w 39"/>
                  <a:gd name="T1" fmla="*/ 30 h 30"/>
                  <a:gd name="T2" fmla="*/ 11 w 39"/>
                  <a:gd name="T3" fmla="*/ 30 h 30"/>
                  <a:gd name="T4" fmla="*/ 28 w 39"/>
                  <a:gd name="T5" fmla="*/ 30 h 30"/>
                  <a:gd name="T6" fmla="*/ 34 w 39"/>
                  <a:gd name="T7" fmla="*/ 30 h 30"/>
                  <a:gd name="T8" fmla="*/ 39 w 39"/>
                  <a:gd name="T9" fmla="*/ 0 h 30"/>
                  <a:gd name="T10" fmla="*/ 28 w 39"/>
                  <a:gd name="T11" fmla="*/ 0 h 30"/>
                  <a:gd name="T12" fmla="*/ 11 w 39"/>
                  <a:gd name="T13" fmla="*/ 0 h 30"/>
                  <a:gd name="T14" fmla="*/ 0 w 39"/>
                  <a:gd name="T15" fmla="*/ 0 h 30"/>
                  <a:gd name="T16" fmla="*/ 5 w 39"/>
                  <a:gd name="T17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9" h="30">
                    <a:moveTo>
                      <a:pt x="5" y="30"/>
                    </a:moveTo>
                    <a:lnTo>
                      <a:pt x="11" y="30"/>
                    </a:lnTo>
                    <a:lnTo>
                      <a:pt x="28" y="30"/>
                    </a:lnTo>
                    <a:lnTo>
                      <a:pt x="34" y="30"/>
                    </a:lnTo>
                    <a:lnTo>
                      <a:pt x="39" y="0"/>
                    </a:lnTo>
                    <a:lnTo>
                      <a:pt x="28" y="0"/>
                    </a:lnTo>
                    <a:lnTo>
                      <a:pt x="11" y="0"/>
                    </a:lnTo>
                    <a:lnTo>
                      <a:pt x="0" y="0"/>
                    </a:lnTo>
                    <a:lnTo>
                      <a:pt x="5" y="3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000" b="1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69" name="Freeform 326">
                <a:extLst>
                  <a:ext uri="{FF2B5EF4-FFF2-40B4-BE49-F238E27FC236}">
                    <a16:creationId xmlns:a16="http://schemas.microsoft.com/office/drawing/2014/main" id="{592CDDB3-188A-4B9A-BBF3-C6C00EDBDA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46338" y="4911725"/>
                <a:ext cx="73025" cy="68263"/>
              </a:xfrm>
              <a:custGeom>
                <a:avLst/>
                <a:gdLst>
                  <a:gd name="T0" fmla="*/ 20 w 46"/>
                  <a:gd name="T1" fmla="*/ 43 h 43"/>
                  <a:gd name="T2" fmla="*/ 26 w 46"/>
                  <a:gd name="T3" fmla="*/ 39 h 43"/>
                  <a:gd name="T4" fmla="*/ 40 w 46"/>
                  <a:gd name="T5" fmla="*/ 32 h 43"/>
                  <a:gd name="T6" fmla="*/ 46 w 46"/>
                  <a:gd name="T7" fmla="*/ 28 h 43"/>
                  <a:gd name="T8" fmla="*/ 35 w 46"/>
                  <a:gd name="T9" fmla="*/ 0 h 43"/>
                  <a:gd name="T10" fmla="*/ 25 w 46"/>
                  <a:gd name="T11" fmla="*/ 5 h 43"/>
                  <a:gd name="T12" fmla="*/ 10 w 46"/>
                  <a:gd name="T13" fmla="*/ 13 h 43"/>
                  <a:gd name="T14" fmla="*/ 0 w 46"/>
                  <a:gd name="T15" fmla="*/ 19 h 43"/>
                  <a:gd name="T16" fmla="*/ 20 w 46"/>
                  <a:gd name="T17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6" h="43">
                    <a:moveTo>
                      <a:pt x="20" y="43"/>
                    </a:moveTo>
                    <a:lnTo>
                      <a:pt x="26" y="39"/>
                    </a:lnTo>
                    <a:lnTo>
                      <a:pt x="40" y="32"/>
                    </a:lnTo>
                    <a:lnTo>
                      <a:pt x="46" y="28"/>
                    </a:lnTo>
                    <a:lnTo>
                      <a:pt x="35" y="0"/>
                    </a:lnTo>
                    <a:lnTo>
                      <a:pt x="25" y="5"/>
                    </a:lnTo>
                    <a:lnTo>
                      <a:pt x="10" y="13"/>
                    </a:lnTo>
                    <a:lnTo>
                      <a:pt x="0" y="19"/>
                    </a:lnTo>
                    <a:lnTo>
                      <a:pt x="20" y="4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000" b="1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70" name="Freeform 327">
                <a:extLst>
                  <a:ext uri="{FF2B5EF4-FFF2-40B4-BE49-F238E27FC236}">
                    <a16:creationId xmlns:a16="http://schemas.microsoft.com/office/drawing/2014/main" id="{E91CF0AD-E0C7-4ED2-BE8A-1872E94F85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11425" y="4851400"/>
                <a:ext cx="69850" cy="73025"/>
              </a:xfrm>
              <a:custGeom>
                <a:avLst/>
                <a:gdLst>
                  <a:gd name="T0" fmla="*/ 29 w 44"/>
                  <a:gd name="T1" fmla="*/ 46 h 46"/>
                  <a:gd name="T2" fmla="*/ 32 w 44"/>
                  <a:gd name="T3" fmla="*/ 40 h 46"/>
                  <a:gd name="T4" fmla="*/ 41 w 44"/>
                  <a:gd name="T5" fmla="*/ 26 h 46"/>
                  <a:gd name="T6" fmla="*/ 44 w 44"/>
                  <a:gd name="T7" fmla="*/ 20 h 46"/>
                  <a:gd name="T8" fmla="*/ 20 w 44"/>
                  <a:gd name="T9" fmla="*/ 0 h 46"/>
                  <a:gd name="T10" fmla="*/ 13 w 44"/>
                  <a:gd name="T11" fmla="*/ 10 h 46"/>
                  <a:gd name="T12" fmla="*/ 6 w 44"/>
                  <a:gd name="T13" fmla="*/ 25 h 46"/>
                  <a:gd name="T14" fmla="*/ 0 w 44"/>
                  <a:gd name="T15" fmla="*/ 33 h 46"/>
                  <a:gd name="T16" fmla="*/ 29 w 44"/>
                  <a:gd name="T17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6">
                    <a:moveTo>
                      <a:pt x="29" y="46"/>
                    </a:moveTo>
                    <a:lnTo>
                      <a:pt x="32" y="40"/>
                    </a:lnTo>
                    <a:lnTo>
                      <a:pt x="41" y="26"/>
                    </a:lnTo>
                    <a:lnTo>
                      <a:pt x="44" y="20"/>
                    </a:lnTo>
                    <a:lnTo>
                      <a:pt x="20" y="0"/>
                    </a:lnTo>
                    <a:lnTo>
                      <a:pt x="13" y="10"/>
                    </a:lnTo>
                    <a:lnTo>
                      <a:pt x="6" y="25"/>
                    </a:lnTo>
                    <a:lnTo>
                      <a:pt x="0" y="33"/>
                    </a:lnTo>
                    <a:lnTo>
                      <a:pt x="29" y="4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000" b="1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71" name="Freeform 328">
                <a:extLst>
                  <a:ext uri="{FF2B5EF4-FFF2-40B4-BE49-F238E27FC236}">
                    <a16:creationId xmlns:a16="http://schemas.microsoft.com/office/drawing/2014/main" id="{91201D29-9251-48AE-8C72-8C3E8C91DA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47938" y="4779963"/>
                <a:ext cx="49213" cy="61913"/>
              </a:xfrm>
              <a:custGeom>
                <a:avLst/>
                <a:gdLst>
                  <a:gd name="T0" fmla="*/ 31 w 31"/>
                  <a:gd name="T1" fmla="*/ 34 h 39"/>
                  <a:gd name="T2" fmla="*/ 31 w 31"/>
                  <a:gd name="T3" fmla="*/ 28 h 39"/>
                  <a:gd name="T4" fmla="*/ 31 w 31"/>
                  <a:gd name="T5" fmla="*/ 11 h 39"/>
                  <a:gd name="T6" fmla="*/ 31 w 31"/>
                  <a:gd name="T7" fmla="*/ 5 h 39"/>
                  <a:gd name="T8" fmla="*/ 0 w 31"/>
                  <a:gd name="T9" fmla="*/ 0 h 39"/>
                  <a:gd name="T10" fmla="*/ 0 w 31"/>
                  <a:gd name="T11" fmla="*/ 11 h 39"/>
                  <a:gd name="T12" fmla="*/ 0 w 31"/>
                  <a:gd name="T13" fmla="*/ 28 h 39"/>
                  <a:gd name="T14" fmla="*/ 0 w 31"/>
                  <a:gd name="T15" fmla="*/ 39 h 39"/>
                  <a:gd name="T16" fmla="*/ 31 w 31"/>
                  <a:gd name="T17" fmla="*/ 34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39">
                    <a:moveTo>
                      <a:pt x="31" y="34"/>
                    </a:moveTo>
                    <a:lnTo>
                      <a:pt x="31" y="28"/>
                    </a:lnTo>
                    <a:lnTo>
                      <a:pt x="31" y="11"/>
                    </a:lnTo>
                    <a:lnTo>
                      <a:pt x="31" y="5"/>
                    </a:lnTo>
                    <a:lnTo>
                      <a:pt x="0" y="0"/>
                    </a:lnTo>
                    <a:lnTo>
                      <a:pt x="0" y="11"/>
                    </a:lnTo>
                    <a:lnTo>
                      <a:pt x="0" y="28"/>
                    </a:lnTo>
                    <a:lnTo>
                      <a:pt x="0" y="39"/>
                    </a:lnTo>
                    <a:lnTo>
                      <a:pt x="31" y="3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000" b="1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72" name="Freeform 329">
                <a:extLst>
                  <a:ext uri="{FF2B5EF4-FFF2-40B4-BE49-F238E27FC236}">
                    <a16:creationId xmlns:a16="http://schemas.microsoft.com/office/drawing/2014/main" id="{15E5FF4B-EFAE-4824-8864-A1A303FF2D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19363" y="4695825"/>
                <a:ext cx="69850" cy="71438"/>
              </a:xfrm>
              <a:custGeom>
                <a:avLst/>
                <a:gdLst>
                  <a:gd name="T0" fmla="*/ 44 w 44"/>
                  <a:gd name="T1" fmla="*/ 26 h 45"/>
                  <a:gd name="T2" fmla="*/ 40 w 44"/>
                  <a:gd name="T3" fmla="*/ 20 h 45"/>
                  <a:gd name="T4" fmla="*/ 33 w 44"/>
                  <a:gd name="T5" fmla="*/ 6 h 45"/>
                  <a:gd name="T6" fmla="*/ 29 w 44"/>
                  <a:gd name="T7" fmla="*/ 0 h 45"/>
                  <a:gd name="T8" fmla="*/ 0 w 44"/>
                  <a:gd name="T9" fmla="*/ 11 h 45"/>
                  <a:gd name="T10" fmla="*/ 5 w 44"/>
                  <a:gd name="T11" fmla="*/ 21 h 45"/>
                  <a:gd name="T12" fmla="*/ 14 w 44"/>
                  <a:gd name="T13" fmla="*/ 36 h 45"/>
                  <a:gd name="T14" fmla="*/ 19 w 44"/>
                  <a:gd name="T15" fmla="*/ 45 h 45"/>
                  <a:gd name="T16" fmla="*/ 44 w 44"/>
                  <a:gd name="T17" fmla="*/ 26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5">
                    <a:moveTo>
                      <a:pt x="44" y="26"/>
                    </a:moveTo>
                    <a:lnTo>
                      <a:pt x="40" y="20"/>
                    </a:lnTo>
                    <a:lnTo>
                      <a:pt x="33" y="6"/>
                    </a:lnTo>
                    <a:lnTo>
                      <a:pt x="29" y="0"/>
                    </a:lnTo>
                    <a:lnTo>
                      <a:pt x="0" y="11"/>
                    </a:lnTo>
                    <a:lnTo>
                      <a:pt x="5" y="21"/>
                    </a:lnTo>
                    <a:lnTo>
                      <a:pt x="14" y="36"/>
                    </a:lnTo>
                    <a:lnTo>
                      <a:pt x="19" y="45"/>
                    </a:lnTo>
                    <a:lnTo>
                      <a:pt x="44" y="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000" b="1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73" name="Freeform 330">
                <a:extLst>
                  <a:ext uri="{FF2B5EF4-FFF2-40B4-BE49-F238E27FC236}">
                    <a16:creationId xmlns:a16="http://schemas.microsoft.com/office/drawing/2014/main" id="{DF31302B-B4E9-4BB6-AA6B-693EEEB0CB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60625" y="4633913"/>
                <a:ext cx="69850" cy="69850"/>
              </a:xfrm>
              <a:custGeom>
                <a:avLst/>
                <a:gdLst>
                  <a:gd name="T0" fmla="*/ 44 w 44"/>
                  <a:gd name="T1" fmla="*/ 14 h 44"/>
                  <a:gd name="T2" fmla="*/ 39 w 44"/>
                  <a:gd name="T3" fmla="*/ 11 h 44"/>
                  <a:gd name="T4" fmla="*/ 24 w 44"/>
                  <a:gd name="T5" fmla="*/ 3 h 44"/>
                  <a:gd name="T6" fmla="*/ 19 w 44"/>
                  <a:gd name="T7" fmla="*/ 0 h 44"/>
                  <a:gd name="T8" fmla="*/ 0 w 44"/>
                  <a:gd name="T9" fmla="*/ 24 h 44"/>
                  <a:gd name="T10" fmla="*/ 9 w 44"/>
                  <a:gd name="T11" fmla="*/ 29 h 44"/>
                  <a:gd name="T12" fmla="*/ 23 w 44"/>
                  <a:gd name="T13" fmla="*/ 38 h 44"/>
                  <a:gd name="T14" fmla="*/ 33 w 44"/>
                  <a:gd name="T15" fmla="*/ 44 h 44"/>
                  <a:gd name="T16" fmla="*/ 44 w 44"/>
                  <a:gd name="T17" fmla="*/ 1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4">
                    <a:moveTo>
                      <a:pt x="44" y="14"/>
                    </a:moveTo>
                    <a:lnTo>
                      <a:pt x="39" y="11"/>
                    </a:lnTo>
                    <a:lnTo>
                      <a:pt x="24" y="3"/>
                    </a:lnTo>
                    <a:lnTo>
                      <a:pt x="19" y="0"/>
                    </a:lnTo>
                    <a:lnTo>
                      <a:pt x="0" y="24"/>
                    </a:lnTo>
                    <a:lnTo>
                      <a:pt x="9" y="29"/>
                    </a:lnTo>
                    <a:lnTo>
                      <a:pt x="23" y="38"/>
                    </a:lnTo>
                    <a:lnTo>
                      <a:pt x="33" y="44"/>
                    </a:lnTo>
                    <a:lnTo>
                      <a:pt x="44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000" b="1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74" name="Freeform 331">
                <a:extLst>
                  <a:ext uri="{FF2B5EF4-FFF2-40B4-BE49-F238E27FC236}">
                    <a16:creationId xmlns:a16="http://schemas.microsoft.com/office/drawing/2014/main" id="{B01D8CC3-62EB-4E0C-BF01-0308477B221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255838" y="4646613"/>
                <a:ext cx="309563" cy="312738"/>
              </a:xfrm>
              <a:custGeom>
                <a:avLst/>
                <a:gdLst>
                  <a:gd name="T0" fmla="*/ 89 w 177"/>
                  <a:gd name="T1" fmla="*/ 178 h 178"/>
                  <a:gd name="T2" fmla="*/ 0 w 177"/>
                  <a:gd name="T3" fmla="*/ 89 h 178"/>
                  <a:gd name="T4" fmla="*/ 89 w 177"/>
                  <a:gd name="T5" fmla="*/ 0 h 178"/>
                  <a:gd name="T6" fmla="*/ 177 w 177"/>
                  <a:gd name="T7" fmla="*/ 89 h 178"/>
                  <a:gd name="T8" fmla="*/ 89 w 177"/>
                  <a:gd name="T9" fmla="*/ 178 h 178"/>
                  <a:gd name="T10" fmla="*/ 89 w 177"/>
                  <a:gd name="T11" fmla="*/ 27 h 178"/>
                  <a:gd name="T12" fmla="*/ 27 w 177"/>
                  <a:gd name="T13" fmla="*/ 89 h 178"/>
                  <a:gd name="T14" fmla="*/ 89 w 177"/>
                  <a:gd name="T15" fmla="*/ 152 h 178"/>
                  <a:gd name="T16" fmla="*/ 150 w 177"/>
                  <a:gd name="T17" fmla="*/ 89 h 178"/>
                  <a:gd name="T18" fmla="*/ 89 w 177"/>
                  <a:gd name="T19" fmla="*/ 27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7" h="178">
                    <a:moveTo>
                      <a:pt x="89" y="178"/>
                    </a:moveTo>
                    <a:cubicBezTo>
                      <a:pt x="40" y="178"/>
                      <a:pt x="0" y="138"/>
                      <a:pt x="0" y="89"/>
                    </a:cubicBezTo>
                    <a:cubicBezTo>
                      <a:pt x="0" y="40"/>
                      <a:pt x="40" y="0"/>
                      <a:pt x="89" y="0"/>
                    </a:cubicBezTo>
                    <a:cubicBezTo>
                      <a:pt x="137" y="0"/>
                      <a:pt x="177" y="40"/>
                      <a:pt x="177" y="89"/>
                    </a:cubicBezTo>
                    <a:cubicBezTo>
                      <a:pt x="177" y="138"/>
                      <a:pt x="137" y="178"/>
                      <a:pt x="89" y="178"/>
                    </a:cubicBezTo>
                    <a:close/>
                    <a:moveTo>
                      <a:pt x="89" y="27"/>
                    </a:moveTo>
                    <a:cubicBezTo>
                      <a:pt x="55" y="27"/>
                      <a:pt x="27" y="55"/>
                      <a:pt x="27" y="89"/>
                    </a:cubicBezTo>
                    <a:cubicBezTo>
                      <a:pt x="27" y="124"/>
                      <a:pt x="55" y="152"/>
                      <a:pt x="89" y="152"/>
                    </a:cubicBezTo>
                    <a:cubicBezTo>
                      <a:pt x="123" y="152"/>
                      <a:pt x="150" y="124"/>
                      <a:pt x="150" y="89"/>
                    </a:cubicBezTo>
                    <a:cubicBezTo>
                      <a:pt x="150" y="55"/>
                      <a:pt x="123" y="27"/>
                      <a:pt x="89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000" b="1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75" name="Oval 332">
                <a:extLst>
                  <a:ext uri="{FF2B5EF4-FFF2-40B4-BE49-F238E27FC236}">
                    <a16:creationId xmlns:a16="http://schemas.microsoft.com/office/drawing/2014/main" id="{1C1E7E5E-84D4-483C-A0BE-A6ABFD025D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46325" y="4738688"/>
                <a:ext cx="130175" cy="13017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000" b="1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</p:grpSp>
      <p:sp>
        <p:nvSpPr>
          <p:cNvPr id="79" name="椭圆 78">
            <a:extLst>
              <a:ext uri="{FF2B5EF4-FFF2-40B4-BE49-F238E27FC236}">
                <a16:creationId xmlns:a16="http://schemas.microsoft.com/office/drawing/2014/main" id="{1841EC07-5C46-485A-8E77-45F87D3CE2A5}"/>
              </a:ext>
            </a:extLst>
          </p:cNvPr>
          <p:cNvSpPr/>
          <p:nvPr/>
        </p:nvSpPr>
        <p:spPr>
          <a:xfrm>
            <a:off x="1200293" y="4189402"/>
            <a:ext cx="1240238" cy="664515"/>
          </a:xfrm>
          <a:prstGeom prst="ellipse">
            <a:avLst/>
          </a:prstGeom>
          <a:solidFill>
            <a:srgbClr val="344F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后端服务器</a:t>
            </a:r>
          </a:p>
        </p:txBody>
      </p:sp>
      <p:sp>
        <p:nvSpPr>
          <p:cNvPr id="80" name="椭圆 79">
            <a:extLst>
              <a:ext uri="{FF2B5EF4-FFF2-40B4-BE49-F238E27FC236}">
                <a16:creationId xmlns:a16="http://schemas.microsoft.com/office/drawing/2014/main" id="{C0DB8128-A515-48F4-ABB4-B7A620B56D97}"/>
              </a:ext>
            </a:extLst>
          </p:cNvPr>
          <p:cNvSpPr/>
          <p:nvPr/>
        </p:nvSpPr>
        <p:spPr>
          <a:xfrm>
            <a:off x="1204608" y="5594489"/>
            <a:ext cx="1219690" cy="664515"/>
          </a:xfrm>
          <a:prstGeom prst="ellipse">
            <a:avLst/>
          </a:prstGeom>
          <a:solidFill>
            <a:srgbClr val="CF3B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数据库</a:t>
            </a:r>
          </a:p>
        </p:txBody>
      </p:sp>
    </p:spTree>
    <p:extLst>
      <p:ext uri="{BB962C8B-B14F-4D97-AF65-F5344CB8AC3E}">
        <p14:creationId xmlns:p14="http://schemas.microsoft.com/office/powerpoint/2010/main" val="1859407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7.40741E-7 L -2.08333E-7 -0.47384 " pathEditMode="relative" rAng="0" ptsTypes="AA">
                                      <p:cBhvr>
                                        <p:cTn id="14" dur="1500" spd="-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70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1.85185E-6 L -2.08333E-7 -0.22639 " pathEditMode="relative" rAng="0" ptsTypes="AA">
                                      <p:cBhvr>
                                        <p:cTn id="20" dur="150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13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0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2.96296E-6 L -2.08333E-7 -0.22639 " pathEditMode="relative" rAng="0" ptsTypes="AA">
                                      <p:cBhvr>
                                        <p:cTn id="26" dur="150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1319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7.40741E-7 L -2.08333E-7 -0.47384 " pathEditMode="relative" rAng="0" ptsTypes="AA">
                                      <p:cBhvr>
                                        <p:cTn id="30" dur="1500" spd="-100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70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图片 55">
            <a:extLst>
              <a:ext uri="{FF2B5EF4-FFF2-40B4-BE49-F238E27FC236}">
                <a16:creationId xmlns:a16="http://schemas.microsoft.com/office/drawing/2014/main" id="{1F2CD67A-B099-47BB-A39B-54BFFB77D3B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 l="6659" t="6677" r="6720" b="6693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6A0E1BF-1728-479F-B549-3663266EC38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4592" y="6060713"/>
            <a:ext cx="2734062" cy="53949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514C474-AAB9-4151-BAC9-FD20AEE2902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10" t="24114" r="34678" b="22737"/>
          <a:stretch/>
        </p:blipFill>
        <p:spPr>
          <a:xfrm>
            <a:off x="1651394" y="1134208"/>
            <a:ext cx="2094129" cy="2172731"/>
          </a:xfrm>
          <a:prstGeom prst="rect">
            <a:avLst/>
          </a:prstGeom>
        </p:spPr>
      </p:pic>
      <p:sp>
        <p:nvSpPr>
          <p:cNvPr id="7" name="TextBox 12">
            <a:extLst>
              <a:ext uri="{FF2B5EF4-FFF2-40B4-BE49-F238E27FC236}">
                <a16:creationId xmlns:a16="http://schemas.microsoft.com/office/drawing/2014/main" id="{E8043F6F-DD71-4645-8971-26F34E1D6B15}"/>
              </a:ext>
            </a:extLst>
          </p:cNvPr>
          <p:cNvSpPr txBox="1"/>
          <p:nvPr/>
        </p:nvSpPr>
        <p:spPr>
          <a:xfrm>
            <a:off x="2472996" y="1849942"/>
            <a:ext cx="806761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54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6600" dirty="0">
                <a:solidFill>
                  <a:srgbClr val="484848"/>
                </a:solidFill>
                <a:latin typeface="+mn-lt"/>
                <a:ea typeface="+mn-ea"/>
                <a:cs typeface="+mn-ea"/>
                <a:sym typeface="+mn-lt"/>
              </a:rPr>
              <a:t>第三部分</a:t>
            </a: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AB369D6C-C612-49B5-93B3-5EE8AD9E8D07}"/>
              </a:ext>
            </a:extLst>
          </p:cNvPr>
          <p:cNvGrpSpPr/>
          <p:nvPr/>
        </p:nvGrpSpPr>
        <p:grpSpPr>
          <a:xfrm>
            <a:off x="-4151" y="0"/>
            <a:ext cx="12196151" cy="6858000"/>
            <a:chOff x="-4151" y="0"/>
            <a:chExt cx="12196151" cy="6858000"/>
          </a:xfrm>
        </p:grpSpPr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3297A512-334C-4BB2-8100-59F63C0B3CD1}"/>
                </a:ext>
              </a:extLst>
            </p:cNvPr>
            <p:cNvGrpSpPr/>
            <p:nvPr/>
          </p:nvGrpSpPr>
          <p:grpSpPr>
            <a:xfrm>
              <a:off x="0" y="0"/>
              <a:ext cx="3001030" cy="109728"/>
              <a:chOff x="0" y="0"/>
              <a:chExt cx="3001030" cy="109728"/>
            </a:xfrm>
          </p:grpSpPr>
          <p:sp>
            <p:nvSpPr>
              <p:cNvPr id="53" name="矩形 52">
                <a:extLst>
                  <a:ext uri="{FF2B5EF4-FFF2-40B4-BE49-F238E27FC236}">
                    <a16:creationId xmlns:a16="http://schemas.microsoft.com/office/drawing/2014/main" id="{5D604D0F-DF26-4DF4-BA56-421E2073D19E}"/>
                  </a:ext>
                </a:extLst>
              </p:cNvPr>
              <p:cNvSpPr/>
              <p:nvPr/>
            </p:nvSpPr>
            <p:spPr>
              <a:xfrm flipV="1">
                <a:off x="0" y="0"/>
                <a:ext cx="1367596" cy="109728"/>
              </a:xfrm>
              <a:prstGeom prst="rect">
                <a:avLst/>
              </a:prstGeom>
              <a:solidFill>
                <a:srgbClr val="062845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4" name="矩形 53">
                <a:extLst>
                  <a:ext uri="{FF2B5EF4-FFF2-40B4-BE49-F238E27FC236}">
                    <a16:creationId xmlns:a16="http://schemas.microsoft.com/office/drawing/2014/main" id="{2112ED3F-CA9D-4831-9620-B2AECEBE2151}"/>
                  </a:ext>
                </a:extLst>
              </p:cNvPr>
              <p:cNvSpPr/>
              <p:nvPr/>
            </p:nvSpPr>
            <p:spPr>
              <a:xfrm flipV="1">
                <a:off x="1367596" y="0"/>
                <a:ext cx="1633434" cy="109728"/>
              </a:xfrm>
              <a:prstGeom prst="rect">
                <a:avLst/>
              </a:prstGeom>
              <a:solidFill>
                <a:srgbClr val="C70E23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707573DA-7C8A-4295-9645-089699C5CF94}"/>
                </a:ext>
              </a:extLst>
            </p:cNvPr>
            <p:cNvGrpSpPr/>
            <p:nvPr/>
          </p:nvGrpSpPr>
          <p:grpSpPr>
            <a:xfrm>
              <a:off x="8994788" y="0"/>
              <a:ext cx="3197212" cy="109728"/>
              <a:chOff x="0" y="0"/>
              <a:chExt cx="3001030" cy="109728"/>
            </a:xfrm>
          </p:grpSpPr>
          <p:sp>
            <p:nvSpPr>
              <p:cNvPr id="51" name="矩形 50">
                <a:extLst>
                  <a:ext uri="{FF2B5EF4-FFF2-40B4-BE49-F238E27FC236}">
                    <a16:creationId xmlns:a16="http://schemas.microsoft.com/office/drawing/2014/main" id="{1ED0E2D4-0F71-4678-9520-FC43D98FBCD5}"/>
                  </a:ext>
                </a:extLst>
              </p:cNvPr>
              <p:cNvSpPr/>
              <p:nvPr/>
            </p:nvSpPr>
            <p:spPr>
              <a:xfrm flipV="1">
                <a:off x="0" y="0"/>
                <a:ext cx="1367596" cy="109728"/>
              </a:xfrm>
              <a:prstGeom prst="rect">
                <a:avLst/>
              </a:prstGeom>
              <a:solidFill>
                <a:srgbClr val="062845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2" name="矩形 51">
                <a:extLst>
                  <a:ext uri="{FF2B5EF4-FFF2-40B4-BE49-F238E27FC236}">
                    <a16:creationId xmlns:a16="http://schemas.microsoft.com/office/drawing/2014/main" id="{4D5A5A30-B7BE-4761-BDC3-5F291ADA11AF}"/>
                  </a:ext>
                </a:extLst>
              </p:cNvPr>
              <p:cNvSpPr/>
              <p:nvPr/>
            </p:nvSpPr>
            <p:spPr>
              <a:xfrm flipV="1">
                <a:off x="1367596" y="0"/>
                <a:ext cx="1633434" cy="109728"/>
              </a:xfrm>
              <a:prstGeom prst="rect">
                <a:avLst/>
              </a:prstGeom>
              <a:solidFill>
                <a:srgbClr val="C70E23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E65EDA0B-7BE6-40F0-B01F-EECD80B2FF21}"/>
                </a:ext>
              </a:extLst>
            </p:cNvPr>
            <p:cNvGrpSpPr/>
            <p:nvPr/>
          </p:nvGrpSpPr>
          <p:grpSpPr>
            <a:xfrm>
              <a:off x="5997909" y="0"/>
              <a:ext cx="3001030" cy="109728"/>
              <a:chOff x="0" y="0"/>
              <a:chExt cx="3001030" cy="109728"/>
            </a:xfrm>
          </p:grpSpPr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178E8E22-A759-417F-9D08-159AE357DBFD}"/>
                  </a:ext>
                </a:extLst>
              </p:cNvPr>
              <p:cNvSpPr/>
              <p:nvPr/>
            </p:nvSpPr>
            <p:spPr>
              <a:xfrm flipV="1">
                <a:off x="0" y="0"/>
                <a:ext cx="1367596" cy="109728"/>
              </a:xfrm>
              <a:prstGeom prst="rect">
                <a:avLst/>
              </a:prstGeom>
              <a:solidFill>
                <a:srgbClr val="062845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0" name="矩形 49">
                <a:extLst>
                  <a:ext uri="{FF2B5EF4-FFF2-40B4-BE49-F238E27FC236}">
                    <a16:creationId xmlns:a16="http://schemas.microsoft.com/office/drawing/2014/main" id="{96064E53-8C3E-4625-9499-E9A2367FB43C}"/>
                  </a:ext>
                </a:extLst>
              </p:cNvPr>
              <p:cNvSpPr/>
              <p:nvPr/>
            </p:nvSpPr>
            <p:spPr>
              <a:xfrm flipV="1">
                <a:off x="1367596" y="0"/>
                <a:ext cx="1633434" cy="109728"/>
              </a:xfrm>
              <a:prstGeom prst="rect">
                <a:avLst/>
              </a:prstGeom>
              <a:solidFill>
                <a:srgbClr val="C70E23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9CD63B54-8877-4555-B605-D02460D92FC7}"/>
                </a:ext>
              </a:extLst>
            </p:cNvPr>
            <p:cNvGrpSpPr/>
            <p:nvPr/>
          </p:nvGrpSpPr>
          <p:grpSpPr>
            <a:xfrm>
              <a:off x="2996879" y="0"/>
              <a:ext cx="3001030" cy="109728"/>
              <a:chOff x="0" y="0"/>
              <a:chExt cx="3001030" cy="109728"/>
            </a:xfrm>
          </p:grpSpPr>
          <p:sp>
            <p:nvSpPr>
              <p:cNvPr id="47" name="矩形 46">
                <a:extLst>
                  <a:ext uri="{FF2B5EF4-FFF2-40B4-BE49-F238E27FC236}">
                    <a16:creationId xmlns:a16="http://schemas.microsoft.com/office/drawing/2014/main" id="{295CC89B-78CA-4C82-B5D6-6DE0D1866A2A}"/>
                  </a:ext>
                </a:extLst>
              </p:cNvPr>
              <p:cNvSpPr/>
              <p:nvPr/>
            </p:nvSpPr>
            <p:spPr>
              <a:xfrm flipV="1">
                <a:off x="0" y="0"/>
                <a:ext cx="1367596" cy="109728"/>
              </a:xfrm>
              <a:prstGeom prst="rect">
                <a:avLst/>
              </a:prstGeom>
              <a:solidFill>
                <a:srgbClr val="062845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8" name="矩形 47">
                <a:extLst>
                  <a:ext uri="{FF2B5EF4-FFF2-40B4-BE49-F238E27FC236}">
                    <a16:creationId xmlns:a16="http://schemas.microsoft.com/office/drawing/2014/main" id="{DADCAB0D-4CD3-4151-8C74-64D4D056592F}"/>
                  </a:ext>
                </a:extLst>
              </p:cNvPr>
              <p:cNvSpPr/>
              <p:nvPr/>
            </p:nvSpPr>
            <p:spPr>
              <a:xfrm flipV="1">
                <a:off x="1367596" y="0"/>
                <a:ext cx="1633434" cy="109728"/>
              </a:xfrm>
              <a:prstGeom prst="rect">
                <a:avLst/>
              </a:prstGeom>
              <a:solidFill>
                <a:srgbClr val="C70E23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95A38C03-944C-458B-A486-0DCE30FDF237}"/>
                </a:ext>
              </a:extLst>
            </p:cNvPr>
            <p:cNvGrpSpPr/>
            <p:nvPr/>
          </p:nvGrpSpPr>
          <p:grpSpPr>
            <a:xfrm>
              <a:off x="-4151" y="6748272"/>
              <a:ext cx="3001030" cy="109728"/>
              <a:chOff x="0" y="0"/>
              <a:chExt cx="3001030" cy="109728"/>
            </a:xfrm>
          </p:grpSpPr>
          <p:sp>
            <p:nvSpPr>
              <p:cNvPr id="45" name="矩形 44">
                <a:extLst>
                  <a:ext uri="{FF2B5EF4-FFF2-40B4-BE49-F238E27FC236}">
                    <a16:creationId xmlns:a16="http://schemas.microsoft.com/office/drawing/2014/main" id="{C6775FAD-AC6E-4B11-A7D6-08C26B52044C}"/>
                  </a:ext>
                </a:extLst>
              </p:cNvPr>
              <p:cNvSpPr/>
              <p:nvPr/>
            </p:nvSpPr>
            <p:spPr>
              <a:xfrm flipV="1">
                <a:off x="0" y="0"/>
                <a:ext cx="1367596" cy="109728"/>
              </a:xfrm>
              <a:prstGeom prst="rect">
                <a:avLst/>
              </a:prstGeom>
              <a:solidFill>
                <a:srgbClr val="062845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6" name="矩形 45">
                <a:extLst>
                  <a:ext uri="{FF2B5EF4-FFF2-40B4-BE49-F238E27FC236}">
                    <a16:creationId xmlns:a16="http://schemas.microsoft.com/office/drawing/2014/main" id="{BEA3CE06-701C-4DDC-A81F-E5A65B3FA9E2}"/>
                  </a:ext>
                </a:extLst>
              </p:cNvPr>
              <p:cNvSpPr/>
              <p:nvPr/>
            </p:nvSpPr>
            <p:spPr>
              <a:xfrm flipV="1">
                <a:off x="1367596" y="0"/>
                <a:ext cx="1633434" cy="109728"/>
              </a:xfrm>
              <a:prstGeom prst="rect">
                <a:avLst/>
              </a:prstGeom>
              <a:solidFill>
                <a:srgbClr val="C70E23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36BCCE02-56D2-45A9-8F79-91B03E2CD5A6}"/>
                </a:ext>
              </a:extLst>
            </p:cNvPr>
            <p:cNvGrpSpPr/>
            <p:nvPr/>
          </p:nvGrpSpPr>
          <p:grpSpPr>
            <a:xfrm>
              <a:off x="5993758" y="6748272"/>
              <a:ext cx="3001030" cy="109728"/>
              <a:chOff x="0" y="0"/>
              <a:chExt cx="3001030" cy="109728"/>
            </a:xfrm>
          </p:grpSpPr>
          <p:sp>
            <p:nvSpPr>
              <p:cNvPr id="43" name="矩形 42">
                <a:extLst>
                  <a:ext uri="{FF2B5EF4-FFF2-40B4-BE49-F238E27FC236}">
                    <a16:creationId xmlns:a16="http://schemas.microsoft.com/office/drawing/2014/main" id="{DD19CD7E-0DD2-4D83-92D8-E01BFA82B92B}"/>
                  </a:ext>
                </a:extLst>
              </p:cNvPr>
              <p:cNvSpPr/>
              <p:nvPr/>
            </p:nvSpPr>
            <p:spPr>
              <a:xfrm flipV="1">
                <a:off x="0" y="0"/>
                <a:ext cx="1367596" cy="109728"/>
              </a:xfrm>
              <a:prstGeom prst="rect">
                <a:avLst/>
              </a:prstGeom>
              <a:solidFill>
                <a:srgbClr val="062845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4" name="矩形 43">
                <a:extLst>
                  <a:ext uri="{FF2B5EF4-FFF2-40B4-BE49-F238E27FC236}">
                    <a16:creationId xmlns:a16="http://schemas.microsoft.com/office/drawing/2014/main" id="{A3B2F5F0-03A5-4391-B7A9-7C34A10B6085}"/>
                  </a:ext>
                </a:extLst>
              </p:cNvPr>
              <p:cNvSpPr/>
              <p:nvPr/>
            </p:nvSpPr>
            <p:spPr>
              <a:xfrm flipV="1">
                <a:off x="1367596" y="0"/>
                <a:ext cx="1633434" cy="109728"/>
              </a:xfrm>
              <a:prstGeom prst="rect">
                <a:avLst/>
              </a:prstGeom>
              <a:solidFill>
                <a:srgbClr val="C70E23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899A0142-FBF5-4236-956C-346CD1851CA0}"/>
                </a:ext>
              </a:extLst>
            </p:cNvPr>
            <p:cNvGrpSpPr/>
            <p:nvPr/>
          </p:nvGrpSpPr>
          <p:grpSpPr>
            <a:xfrm>
              <a:off x="2992728" y="6748272"/>
              <a:ext cx="3001030" cy="109728"/>
              <a:chOff x="0" y="0"/>
              <a:chExt cx="3001030" cy="109728"/>
            </a:xfrm>
          </p:grpSpPr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57AE3187-F330-4265-A1B6-6FA443D16529}"/>
                  </a:ext>
                </a:extLst>
              </p:cNvPr>
              <p:cNvSpPr/>
              <p:nvPr/>
            </p:nvSpPr>
            <p:spPr>
              <a:xfrm flipV="1">
                <a:off x="0" y="0"/>
                <a:ext cx="1367596" cy="109728"/>
              </a:xfrm>
              <a:prstGeom prst="rect">
                <a:avLst/>
              </a:prstGeom>
              <a:solidFill>
                <a:srgbClr val="062845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1C0F31F2-AE40-431E-B7C4-29C1DFC7771C}"/>
                  </a:ext>
                </a:extLst>
              </p:cNvPr>
              <p:cNvSpPr/>
              <p:nvPr/>
            </p:nvSpPr>
            <p:spPr>
              <a:xfrm flipV="1">
                <a:off x="1367596" y="0"/>
                <a:ext cx="1633434" cy="109728"/>
              </a:xfrm>
              <a:prstGeom prst="rect">
                <a:avLst/>
              </a:prstGeom>
              <a:solidFill>
                <a:srgbClr val="C70E23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EE7125E5-B37E-43C0-8339-FEF90D76DBCC}"/>
                </a:ext>
              </a:extLst>
            </p:cNvPr>
            <p:cNvGrpSpPr/>
            <p:nvPr/>
          </p:nvGrpSpPr>
          <p:grpSpPr>
            <a:xfrm>
              <a:off x="8994788" y="6748272"/>
              <a:ext cx="3197212" cy="109728"/>
              <a:chOff x="0" y="0"/>
              <a:chExt cx="3001030" cy="109728"/>
            </a:xfrm>
          </p:grpSpPr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3C16523F-6B1E-4561-BBF7-2058BD36336F}"/>
                  </a:ext>
                </a:extLst>
              </p:cNvPr>
              <p:cNvSpPr/>
              <p:nvPr/>
            </p:nvSpPr>
            <p:spPr>
              <a:xfrm flipV="1">
                <a:off x="0" y="0"/>
                <a:ext cx="1367596" cy="109728"/>
              </a:xfrm>
              <a:prstGeom prst="rect">
                <a:avLst/>
              </a:prstGeom>
              <a:solidFill>
                <a:srgbClr val="062845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EED1299B-32F9-407E-94A7-3A38E9874799}"/>
                  </a:ext>
                </a:extLst>
              </p:cNvPr>
              <p:cNvSpPr/>
              <p:nvPr/>
            </p:nvSpPr>
            <p:spPr>
              <a:xfrm flipV="1">
                <a:off x="1367596" y="0"/>
                <a:ext cx="1633434" cy="109728"/>
              </a:xfrm>
              <a:prstGeom prst="rect">
                <a:avLst/>
              </a:prstGeom>
              <a:solidFill>
                <a:srgbClr val="C70E23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27" name="组合 26">
              <a:extLst>
                <a:ext uri="{FF2B5EF4-FFF2-40B4-BE49-F238E27FC236}">
                  <a16:creationId xmlns:a16="http://schemas.microsoft.com/office/drawing/2014/main" id="{D13C5C57-4A7B-4D8C-982E-09700291C688}"/>
                </a:ext>
              </a:extLst>
            </p:cNvPr>
            <p:cNvGrpSpPr/>
            <p:nvPr/>
          </p:nvGrpSpPr>
          <p:grpSpPr>
            <a:xfrm rot="16200000">
              <a:off x="-1543742" y="1653470"/>
              <a:ext cx="3197212" cy="109728"/>
              <a:chOff x="0" y="0"/>
              <a:chExt cx="3001030" cy="109728"/>
            </a:xfrm>
          </p:grpSpPr>
          <p:sp>
            <p:nvSpPr>
              <p:cNvPr id="37" name="矩形 36">
                <a:extLst>
                  <a:ext uri="{FF2B5EF4-FFF2-40B4-BE49-F238E27FC236}">
                    <a16:creationId xmlns:a16="http://schemas.microsoft.com/office/drawing/2014/main" id="{50CD75AB-957E-4F80-AD9F-BEAD9C69AEED}"/>
                  </a:ext>
                </a:extLst>
              </p:cNvPr>
              <p:cNvSpPr/>
              <p:nvPr/>
            </p:nvSpPr>
            <p:spPr>
              <a:xfrm flipV="1">
                <a:off x="0" y="0"/>
                <a:ext cx="1367596" cy="109728"/>
              </a:xfrm>
              <a:prstGeom prst="rect">
                <a:avLst/>
              </a:prstGeom>
              <a:solidFill>
                <a:srgbClr val="062845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8" name="矩形 37">
                <a:extLst>
                  <a:ext uri="{FF2B5EF4-FFF2-40B4-BE49-F238E27FC236}">
                    <a16:creationId xmlns:a16="http://schemas.microsoft.com/office/drawing/2014/main" id="{CE540AB2-8CEF-4A54-B988-285BF448A924}"/>
                  </a:ext>
                </a:extLst>
              </p:cNvPr>
              <p:cNvSpPr/>
              <p:nvPr/>
            </p:nvSpPr>
            <p:spPr>
              <a:xfrm flipV="1">
                <a:off x="1367596" y="0"/>
                <a:ext cx="1633434" cy="109728"/>
              </a:xfrm>
              <a:prstGeom prst="rect">
                <a:avLst/>
              </a:prstGeom>
              <a:solidFill>
                <a:srgbClr val="C70E23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5323858F-2BEE-4A07-8760-BA3F2BCA6A00}"/>
                </a:ext>
              </a:extLst>
            </p:cNvPr>
            <p:cNvGrpSpPr/>
            <p:nvPr/>
          </p:nvGrpSpPr>
          <p:grpSpPr>
            <a:xfrm rot="16200000">
              <a:off x="-1667877" y="4970666"/>
              <a:ext cx="3441332" cy="113879"/>
              <a:chOff x="0" y="0"/>
              <a:chExt cx="3001030" cy="109728"/>
            </a:xfrm>
          </p:grpSpPr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0617FDD5-F223-4DB1-9021-7A1905D2CA8F}"/>
                  </a:ext>
                </a:extLst>
              </p:cNvPr>
              <p:cNvSpPr/>
              <p:nvPr/>
            </p:nvSpPr>
            <p:spPr>
              <a:xfrm flipV="1">
                <a:off x="0" y="0"/>
                <a:ext cx="1367596" cy="109728"/>
              </a:xfrm>
              <a:prstGeom prst="rect">
                <a:avLst/>
              </a:prstGeom>
              <a:solidFill>
                <a:srgbClr val="062845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43A28B4B-7691-4C2F-A0B8-1774443D79B1}"/>
                  </a:ext>
                </a:extLst>
              </p:cNvPr>
              <p:cNvSpPr/>
              <p:nvPr/>
            </p:nvSpPr>
            <p:spPr>
              <a:xfrm flipV="1">
                <a:off x="1367596" y="0"/>
                <a:ext cx="1633434" cy="109728"/>
              </a:xfrm>
              <a:prstGeom prst="rect">
                <a:avLst/>
              </a:prstGeom>
              <a:solidFill>
                <a:srgbClr val="C70E23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12B1BB0C-F546-40B3-ABB0-145C7A878C20}"/>
                </a:ext>
              </a:extLst>
            </p:cNvPr>
            <p:cNvGrpSpPr/>
            <p:nvPr/>
          </p:nvGrpSpPr>
          <p:grpSpPr>
            <a:xfrm rot="16200000">
              <a:off x="10538530" y="1653470"/>
              <a:ext cx="3197212" cy="109728"/>
              <a:chOff x="0" y="0"/>
              <a:chExt cx="3001030" cy="109728"/>
            </a:xfrm>
          </p:grpSpPr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39F86426-CDD7-4F6E-9EC9-8FCEE939D761}"/>
                  </a:ext>
                </a:extLst>
              </p:cNvPr>
              <p:cNvSpPr/>
              <p:nvPr/>
            </p:nvSpPr>
            <p:spPr>
              <a:xfrm flipV="1">
                <a:off x="0" y="0"/>
                <a:ext cx="1367596" cy="109728"/>
              </a:xfrm>
              <a:prstGeom prst="rect">
                <a:avLst/>
              </a:prstGeom>
              <a:solidFill>
                <a:srgbClr val="062845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4" name="矩形 33">
                <a:extLst>
                  <a:ext uri="{FF2B5EF4-FFF2-40B4-BE49-F238E27FC236}">
                    <a16:creationId xmlns:a16="http://schemas.microsoft.com/office/drawing/2014/main" id="{D37BF6F2-09D7-41CE-8FD1-F88B6D644AEA}"/>
                  </a:ext>
                </a:extLst>
              </p:cNvPr>
              <p:cNvSpPr/>
              <p:nvPr/>
            </p:nvSpPr>
            <p:spPr>
              <a:xfrm flipV="1">
                <a:off x="1367596" y="0"/>
                <a:ext cx="1633434" cy="109728"/>
              </a:xfrm>
              <a:prstGeom prst="rect">
                <a:avLst/>
              </a:prstGeom>
              <a:solidFill>
                <a:srgbClr val="C70E23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6F464884-B34C-4B24-AD08-5622359221A6}"/>
                </a:ext>
              </a:extLst>
            </p:cNvPr>
            <p:cNvGrpSpPr/>
            <p:nvPr/>
          </p:nvGrpSpPr>
          <p:grpSpPr>
            <a:xfrm rot="16200000">
              <a:off x="10414395" y="4970666"/>
              <a:ext cx="3441332" cy="113879"/>
              <a:chOff x="0" y="0"/>
              <a:chExt cx="3001030" cy="109728"/>
            </a:xfrm>
          </p:grpSpPr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5B964A98-CB9E-4C18-85C1-7A89E652D13F}"/>
                  </a:ext>
                </a:extLst>
              </p:cNvPr>
              <p:cNvSpPr/>
              <p:nvPr/>
            </p:nvSpPr>
            <p:spPr>
              <a:xfrm flipV="1">
                <a:off x="0" y="0"/>
                <a:ext cx="1367596" cy="109728"/>
              </a:xfrm>
              <a:prstGeom prst="rect">
                <a:avLst/>
              </a:prstGeom>
              <a:solidFill>
                <a:srgbClr val="062845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F37D85CA-E6C4-497D-B8A0-95DCAD7BC970}"/>
                  </a:ext>
                </a:extLst>
              </p:cNvPr>
              <p:cNvSpPr/>
              <p:nvPr/>
            </p:nvSpPr>
            <p:spPr>
              <a:xfrm flipV="1">
                <a:off x="1367596" y="0"/>
                <a:ext cx="1633434" cy="109728"/>
              </a:xfrm>
              <a:prstGeom prst="rect">
                <a:avLst/>
              </a:prstGeom>
              <a:solidFill>
                <a:srgbClr val="C70E23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</p:grpSp>
      <p:pic>
        <p:nvPicPr>
          <p:cNvPr id="55" name="图片 54">
            <a:extLst>
              <a:ext uri="{FF2B5EF4-FFF2-40B4-BE49-F238E27FC236}">
                <a16:creationId xmlns:a16="http://schemas.microsoft.com/office/drawing/2014/main" id="{EFACDAAF-B3C5-47A8-81D2-D0B711311CB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duotone>
              <a:prstClr val="black"/>
              <a:srgbClr val="38536A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6300" y="2960980"/>
            <a:ext cx="5301002" cy="145020"/>
          </a:xfrm>
          <a:prstGeom prst="rect">
            <a:avLst/>
          </a:prstGeom>
        </p:spPr>
      </p:pic>
      <p:sp>
        <p:nvSpPr>
          <p:cNvPr id="57" name="TextBox 12">
            <a:extLst>
              <a:ext uri="{FF2B5EF4-FFF2-40B4-BE49-F238E27FC236}">
                <a16:creationId xmlns:a16="http://schemas.microsoft.com/office/drawing/2014/main" id="{B7D692BB-98D4-4846-A3AB-3BE0897A580C}"/>
              </a:ext>
            </a:extLst>
          </p:cNvPr>
          <p:cNvSpPr txBox="1"/>
          <p:nvPr/>
        </p:nvSpPr>
        <p:spPr>
          <a:xfrm>
            <a:off x="2232214" y="3346064"/>
            <a:ext cx="806761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54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6600" dirty="0">
                <a:solidFill>
                  <a:srgbClr val="484848"/>
                </a:solidFill>
                <a:latin typeface="+mn-lt"/>
                <a:ea typeface="+mn-ea"/>
                <a:cs typeface="+mn-ea"/>
                <a:sym typeface="+mn-lt"/>
              </a:rPr>
              <a:t>页面交互功能</a:t>
            </a:r>
          </a:p>
        </p:txBody>
      </p:sp>
    </p:spTree>
    <p:extLst>
      <p:ext uri="{BB962C8B-B14F-4D97-AF65-F5344CB8AC3E}">
        <p14:creationId xmlns:p14="http://schemas.microsoft.com/office/powerpoint/2010/main" val="2570972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500"/>
                            </p:stCondLst>
                            <p:childTnLst>
                              <p:par>
                                <p:cTn id="2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 tmFilter="0,0; .5, 1; 1, 1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25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5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Box 42">
            <a:extLst>
              <a:ext uri="{FF2B5EF4-FFF2-40B4-BE49-F238E27FC236}">
                <a16:creationId xmlns:a16="http://schemas.microsoft.com/office/drawing/2014/main" id="{C744FDB5-A297-4774-A339-9BEDE506B9D4}"/>
              </a:ext>
            </a:extLst>
          </p:cNvPr>
          <p:cNvSpPr txBox="1"/>
          <p:nvPr/>
        </p:nvSpPr>
        <p:spPr>
          <a:xfrm>
            <a:off x="1311470" y="315858"/>
            <a:ext cx="3649369" cy="43088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t" anchorCtr="0" compatLnSpc="1">
            <a:spAutoFit/>
          </a:bodyPr>
          <a:lstStyle>
            <a:defPPr>
              <a:defRPr lang="zh-CN"/>
            </a:defPPr>
            <a:lvl1pPr marL="0" marR="0" lvl="0" indent="0" defTabSz="914400" eaLnBrk="1" latinLnBrk="0" hangingPunct="1">
              <a:lnSpc>
                <a:spcPct val="100000"/>
              </a:lnSpc>
              <a:buClrTx/>
              <a:buSzTx/>
              <a:buFontTx/>
              <a:buNone/>
              <a:defRPr kumimoji="0" sz="2800" b="1" i="0" u="none" strike="noStrike" cap="none" normalizeH="0" baseline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defRPr>
            </a:lvl1pPr>
          </a:lstStyle>
          <a:p>
            <a:r>
              <a:rPr lang="zh-CN" altLang="en-US" b="0" dirty="0">
                <a:solidFill>
                  <a:srgbClr val="444444"/>
                </a:solidFill>
                <a:latin typeface="+mn-lt"/>
                <a:ea typeface="+mn-ea"/>
                <a:cs typeface="+mn-ea"/>
                <a:sym typeface="+mn-lt"/>
              </a:rPr>
              <a:t>首页</a:t>
            </a:r>
          </a:p>
        </p:txBody>
      </p:sp>
      <p:sp>
        <p:nvSpPr>
          <p:cNvPr id="49" name="TextBox 2">
            <a:extLst>
              <a:ext uri="{FF2B5EF4-FFF2-40B4-BE49-F238E27FC236}">
                <a16:creationId xmlns:a16="http://schemas.microsoft.com/office/drawing/2014/main" id="{E1BD46FB-16A0-44E6-B84F-0F044A04F134}"/>
              </a:ext>
            </a:extLst>
          </p:cNvPr>
          <p:cNvSpPr txBox="1"/>
          <p:nvPr/>
        </p:nvSpPr>
        <p:spPr>
          <a:xfrm>
            <a:off x="600746" y="1086418"/>
            <a:ext cx="5306894" cy="545572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使用者前往网页首先看到的是首页。</a:t>
            </a: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首页顶端导航栏显示用户的登录信息，如果已登录则显示用户名信息；如果没登录则有“前往登录”的按钮，点击后可以进入登录页面。</a:t>
            </a: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往下左边是网站标题“二手物品交易”，右边是搜索栏，通过搜索栏，用户可以对数据库里已经有的物品名称和描述进行查询，数据库返回符合关键词的物品，页面跳转到全部物品页显示。</a:t>
            </a: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>
              <a:lnSpc>
                <a:spcPct val="150000"/>
              </a:lnSpc>
            </a:pP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往下左侧是分类导航，每个物品都有其分类属性。点击分类导航里的某个具体分类，数据库返回该分类属性的物品并显示给用户。</a:t>
            </a:r>
          </a:p>
          <a:p>
            <a:pPr algn="just">
              <a:lnSpc>
                <a:spcPct val="150000"/>
              </a:lnSpc>
            </a:pP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其右是轮播图，轮流随机展示几个物品供使用者查看，如果使用者看到心仪的物品，即可点击直接进入物品页面。</a:t>
            </a:r>
          </a:p>
          <a:p>
            <a:pPr algn="just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再往下则是为每个物品分类单独分出一栏，显示部分该分类的物品。点击右侧的“更多”按钮，跳转到全部物品页面，显示该分类的全部物品。</a:t>
            </a:r>
          </a:p>
          <a:p>
            <a:pPr algn="just">
              <a:lnSpc>
                <a:spcPct val="150000"/>
              </a:lnSpc>
            </a:pP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8" name="文本框 77">
            <a:extLst>
              <a:ext uri="{FF2B5EF4-FFF2-40B4-BE49-F238E27FC236}">
                <a16:creationId xmlns:a16="http://schemas.microsoft.com/office/drawing/2014/main" id="{473049D9-43EA-4BD7-9FED-3A325BB0F77D}"/>
              </a:ext>
            </a:extLst>
          </p:cNvPr>
          <p:cNvSpPr txBox="1"/>
          <p:nvPr/>
        </p:nvSpPr>
        <p:spPr>
          <a:xfrm>
            <a:off x="8699240" y="5441338"/>
            <a:ext cx="1866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首页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D7DDF93-11CC-4DCB-BE93-FFA6F880C7D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284361" y="2146041"/>
            <a:ext cx="5761459" cy="2930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712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4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Box 42">
            <a:extLst>
              <a:ext uri="{FF2B5EF4-FFF2-40B4-BE49-F238E27FC236}">
                <a16:creationId xmlns:a16="http://schemas.microsoft.com/office/drawing/2014/main" id="{C744FDB5-A297-4774-A339-9BEDE506B9D4}"/>
              </a:ext>
            </a:extLst>
          </p:cNvPr>
          <p:cNvSpPr txBox="1"/>
          <p:nvPr/>
        </p:nvSpPr>
        <p:spPr>
          <a:xfrm>
            <a:off x="1311470" y="315858"/>
            <a:ext cx="3649369" cy="43088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t" anchorCtr="0" compatLnSpc="1">
            <a:spAutoFit/>
          </a:bodyPr>
          <a:lstStyle>
            <a:defPPr>
              <a:defRPr lang="zh-CN"/>
            </a:defPPr>
            <a:lvl1pPr marL="0" marR="0" lvl="0" indent="0" defTabSz="914400" eaLnBrk="1" latinLnBrk="0" hangingPunct="1">
              <a:lnSpc>
                <a:spcPct val="100000"/>
              </a:lnSpc>
              <a:buClrTx/>
              <a:buSzTx/>
              <a:buFontTx/>
              <a:buNone/>
              <a:defRPr kumimoji="0" sz="2800" b="1" i="0" u="none" strike="noStrike" cap="none" normalizeH="0" baseline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defRPr>
            </a:lvl1pPr>
          </a:lstStyle>
          <a:p>
            <a:r>
              <a:rPr lang="zh-CN" altLang="en-US" b="0" dirty="0">
                <a:solidFill>
                  <a:srgbClr val="444444"/>
                </a:solidFill>
                <a:latin typeface="+mn-lt"/>
                <a:ea typeface="+mn-ea"/>
                <a:cs typeface="+mn-ea"/>
                <a:sym typeface="+mn-lt"/>
              </a:rPr>
              <a:t>登录界面</a:t>
            </a:r>
          </a:p>
        </p:txBody>
      </p:sp>
      <p:sp>
        <p:nvSpPr>
          <p:cNvPr id="49" name="TextBox 2">
            <a:extLst>
              <a:ext uri="{FF2B5EF4-FFF2-40B4-BE49-F238E27FC236}">
                <a16:creationId xmlns:a16="http://schemas.microsoft.com/office/drawing/2014/main" id="{E1BD46FB-16A0-44E6-B84F-0F044A04F134}"/>
              </a:ext>
            </a:extLst>
          </p:cNvPr>
          <p:cNvSpPr txBox="1"/>
          <p:nvPr/>
        </p:nvSpPr>
        <p:spPr>
          <a:xfrm>
            <a:off x="677346" y="1249528"/>
            <a:ext cx="5306894" cy="493705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在首页点击前往登录后会进入登录界面。</a:t>
            </a:r>
          </a:p>
          <a:p>
            <a:pPr algn="just"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登录界面内容简单，右上角有“返回首页”的按钮。</a:t>
            </a:r>
          </a:p>
          <a:p>
            <a:pPr algn="just"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画面中央有两个文本输入框，分别输入账号和密码，下方共有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3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个按钮，分别是“没有账号？前往注册”、“忘记密码？”、“登录”。</a:t>
            </a:r>
          </a:p>
          <a:p>
            <a:pPr algn="just"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“没有账号？前往注册”可以进入注册界面；</a:t>
            </a:r>
          </a:p>
          <a:p>
            <a:pPr algn="just"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“忘记密码”按钮暂时没有功能；</a:t>
            </a:r>
          </a:p>
          <a:p>
            <a:pPr algn="just"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“登录”按钮会向数据库发出查询请求，寻找是否存在相符的账号密码，有则登录成功，进入用该账户登录成功后的首页；</a:t>
            </a:r>
          </a:p>
          <a:p>
            <a:pPr algn="just"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“返回首页”按钮则是放弃登录，直接以未登录状态返回首页。</a:t>
            </a:r>
          </a:p>
        </p:txBody>
      </p:sp>
      <p:sp>
        <p:nvSpPr>
          <p:cNvPr id="78" name="文本框 77">
            <a:extLst>
              <a:ext uri="{FF2B5EF4-FFF2-40B4-BE49-F238E27FC236}">
                <a16:creationId xmlns:a16="http://schemas.microsoft.com/office/drawing/2014/main" id="{473049D9-43EA-4BD7-9FED-3A325BB0F77D}"/>
              </a:ext>
            </a:extLst>
          </p:cNvPr>
          <p:cNvSpPr txBox="1"/>
          <p:nvPr/>
        </p:nvSpPr>
        <p:spPr>
          <a:xfrm>
            <a:off x="8531289" y="6186585"/>
            <a:ext cx="1866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登录与注册界面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2F0487D-4387-42DE-8AD6-CCDB3158EBB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509955" y="979585"/>
            <a:ext cx="5274310" cy="26035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9E979A9-8489-41F2-B7AD-7DE36C82B57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509955" y="3583085"/>
            <a:ext cx="5274310" cy="2414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105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49" grpId="0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4qj3hy4w">
      <a:majorFont>
        <a:latin typeface="Microsoft YaHei" panose="020F0302020204030204"/>
        <a:ea typeface="Microsoft YaHei"/>
        <a:cs typeface=""/>
      </a:majorFont>
      <a:minorFont>
        <a:latin typeface="Microsoft YaHei" panose="020F0502020204030204"/>
        <a:ea typeface="Microsoft YaHe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3203</TotalTime>
  <Words>4243</Words>
  <Application>Microsoft Office PowerPoint</Application>
  <PresentationFormat>宽屏</PresentationFormat>
  <Paragraphs>321</Paragraphs>
  <Slides>44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44</vt:i4>
      </vt:variant>
    </vt:vector>
  </HeadingPairs>
  <TitlesOfParts>
    <vt:vector size="50" baseType="lpstr">
      <vt:lpstr>Microsoft YaHei</vt:lpstr>
      <vt:lpstr>Microsoft YaHei</vt:lpstr>
      <vt:lpstr>微软雅黑 Light</vt:lpstr>
      <vt:lpstr>Arial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kan</dc:creator>
  <dc:description>http://www.ypppt.com/</dc:description>
  <cp:lastModifiedBy>Todd Wen</cp:lastModifiedBy>
  <cp:revision>198</cp:revision>
  <dcterms:created xsi:type="dcterms:W3CDTF">2019-03-07T05:23:18Z</dcterms:created>
  <dcterms:modified xsi:type="dcterms:W3CDTF">2020-07-12T15:16:21Z</dcterms:modified>
</cp:coreProperties>
</file>